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notesMasterIdLst>
    <p:notesMasterId r:id="rId34"/>
  </p:notesMasterIdLst>
  <p:handoutMasterIdLst>
    <p:handoutMasterId r:id="rId35"/>
  </p:handoutMasterIdLst>
  <p:sldIdLst>
    <p:sldId id="256" r:id="rId2"/>
    <p:sldId id="557" r:id="rId3"/>
    <p:sldId id="560" r:id="rId4"/>
    <p:sldId id="555" r:id="rId5"/>
    <p:sldId id="582" r:id="rId6"/>
    <p:sldId id="554" r:id="rId7"/>
    <p:sldId id="581" r:id="rId8"/>
    <p:sldId id="556" r:id="rId9"/>
    <p:sldId id="418" r:id="rId10"/>
    <p:sldId id="416" r:id="rId11"/>
    <p:sldId id="551" r:id="rId12"/>
    <p:sldId id="558" r:id="rId13"/>
    <p:sldId id="559" r:id="rId14"/>
    <p:sldId id="561" r:id="rId15"/>
    <p:sldId id="562" r:id="rId16"/>
    <p:sldId id="564" r:id="rId17"/>
    <p:sldId id="563" r:id="rId18"/>
    <p:sldId id="565" r:id="rId19"/>
    <p:sldId id="583" r:id="rId20"/>
    <p:sldId id="568" r:id="rId21"/>
    <p:sldId id="587" r:id="rId22"/>
    <p:sldId id="573" r:id="rId23"/>
    <p:sldId id="574" r:id="rId24"/>
    <p:sldId id="575" r:id="rId25"/>
    <p:sldId id="580" r:id="rId26"/>
    <p:sldId id="576" r:id="rId27"/>
    <p:sldId id="588" r:id="rId28"/>
    <p:sldId id="589" r:id="rId29"/>
    <p:sldId id="552" r:id="rId30"/>
    <p:sldId id="585" r:id="rId31"/>
    <p:sldId id="586" r:id="rId32"/>
    <p:sldId id="584" r:id="rId33"/>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id Parrott" initials="DP" lastIdx="1" clrIdx="0">
    <p:extLst>
      <p:ext uri="{19B8F6BF-5375-455C-9EA6-DF929625EA0E}">
        <p15:presenceInfo xmlns:p15="http://schemas.microsoft.com/office/powerpoint/2012/main" userId="75768490b5479a8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161" autoAdjust="0"/>
    <p:restoredTop sz="86395"/>
  </p:normalViewPr>
  <p:slideViewPr>
    <p:cSldViewPr snapToGrid="0">
      <p:cViewPr varScale="1">
        <p:scale>
          <a:sx n="92" d="100"/>
          <a:sy n="92" d="100"/>
        </p:scale>
        <p:origin x="108" y="474"/>
      </p:cViewPr>
      <p:guideLst/>
    </p:cSldViewPr>
  </p:slideViewPr>
  <p:outlineViewPr>
    <p:cViewPr>
      <p:scale>
        <a:sx n="33" d="100"/>
        <a:sy n="33" d="100"/>
      </p:scale>
      <p:origin x="0" y="-4025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1697" cy="466088"/>
          </a:xfrm>
          <a:prstGeom prst="rect">
            <a:avLst/>
          </a:prstGeom>
        </p:spPr>
        <p:txBody>
          <a:bodyPr vert="horz" lIns="91294" tIns="45647" rIns="91294" bIns="45647" rtlCol="0"/>
          <a:lstStyle>
            <a:lvl1pPr algn="l">
              <a:defRPr sz="1200"/>
            </a:lvl1pPr>
          </a:lstStyle>
          <a:p>
            <a:endParaRPr lang="en-US"/>
          </a:p>
        </p:txBody>
      </p:sp>
      <p:sp>
        <p:nvSpPr>
          <p:cNvPr id="3" name="Date Placeholder 2"/>
          <p:cNvSpPr>
            <a:spLocks noGrp="1"/>
          </p:cNvSpPr>
          <p:nvPr>
            <p:ph type="dt" sz="quarter" idx="1"/>
          </p:nvPr>
        </p:nvSpPr>
        <p:spPr>
          <a:xfrm>
            <a:off x="3884754" y="1"/>
            <a:ext cx="2971697" cy="466088"/>
          </a:xfrm>
          <a:prstGeom prst="rect">
            <a:avLst/>
          </a:prstGeom>
        </p:spPr>
        <p:txBody>
          <a:bodyPr vert="horz" lIns="91294" tIns="45647" rIns="91294" bIns="45647" rtlCol="0"/>
          <a:lstStyle>
            <a:lvl1pPr algn="r">
              <a:defRPr sz="1200"/>
            </a:lvl1pPr>
          </a:lstStyle>
          <a:p>
            <a:fld id="{5B1E8E9D-4FFF-44B9-80A6-DDCE59B7E986}" type="datetimeFigureOut">
              <a:rPr lang="en-US" smtClean="0"/>
              <a:t>2/18/2021</a:t>
            </a:fld>
            <a:endParaRPr lang="en-US"/>
          </a:p>
        </p:txBody>
      </p:sp>
      <p:sp>
        <p:nvSpPr>
          <p:cNvPr id="4" name="Footer Placeholder 3"/>
          <p:cNvSpPr>
            <a:spLocks noGrp="1"/>
          </p:cNvSpPr>
          <p:nvPr>
            <p:ph type="ftr" sz="quarter" idx="2"/>
          </p:nvPr>
        </p:nvSpPr>
        <p:spPr>
          <a:xfrm>
            <a:off x="1" y="8830312"/>
            <a:ext cx="2971697" cy="466088"/>
          </a:xfrm>
          <a:prstGeom prst="rect">
            <a:avLst/>
          </a:prstGeom>
        </p:spPr>
        <p:txBody>
          <a:bodyPr vert="horz" lIns="91294" tIns="45647" rIns="91294" bIns="45647" rtlCol="0" anchor="b"/>
          <a:lstStyle>
            <a:lvl1pPr algn="l">
              <a:defRPr sz="1200"/>
            </a:lvl1pPr>
          </a:lstStyle>
          <a:p>
            <a:endParaRPr lang="en-US"/>
          </a:p>
        </p:txBody>
      </p:sp>
      <p:sp>
        <p:nvSpPr>
          <p:cNvPr id="5" name="Slide Number Placeholder 4"/>
          <p:cNvSpPr>
            <a:spLocks noGrp="1"/>
          </p:cNvSpPr>
          <p:nvPr>
            <p:ph type="sldNum" sz="quarter" idx="3"/>
          </p:nvPr>
        </p:nvSpPr>
        <p:spPr>
          <a:xfrm>
            <a:off x="3884754" y="8830312"/>
            <a:ext cx="2971697" cy="466088"/>
          </a:xfrm>
          <a:prstGeom prst="rect">
            <a:avLst/>
          </a:prstGeom>
        </p:spPr>
        <p:txBody>
          <a:bodyPr vert="horz" lIns="91294" tIns="45647" rIns="91294" bIns="45647" rtlCol="0" anchor="b"/>
          <a:lstStyle>
            <a:lvl1pPr algn="r">
              <a:defRPr sz="1200"/>
            </a:lvl1pPr>
          </a:lstStyle>
          <a:p>
            <a:fld id="{EA21A1F6-DE2C-4121-B6EC-DFA727E59342}" type="slidenum">
              <a:rPr lang="en-US" smtClean="0"/>
              <a:t>‹#›</a:t>
            </a:fld>
            <a:endParaRPr lang="en-US"/>
          </a:p>
        </p:txBody>
      </p:sp>
    </p:spTree>
    <p:extLst>
      <p:ext uri="{BB962C8B-B14F-4D97-AF65-F5344CB8AC3E}">
        <p14:creationId xmlns:p14="http://schemas.microsoft.com/office/powerpoint/2010/main" val="1635561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6435"/>
          </a:xfrm>
          <a:prstGeom prst="rect">
            <a:avLst/>
          </a:prstGeom>
        </p:spPr>
        <p:txBody>
          <a:bodyPr vert="horz" lIns="93175" tIns="46587" rIns="93175" bIns="46587" rtlCol="0"/>
          <a:lstStyle>
            <a:lvl1pPr algn="l">
              <a:defRPr sz="1200"/>
            </a:lvl1pPr>
          </a:lstStyle>
          <a:p>
            <a:endParaRPr lang="en-US"/>
          </a:p>
        </p:txBody>
      </p:sp>
      <p:sp>
        <p:nvSpPr>
          <p:cNvPr id="3" name="Date Placeholder 2"/>
          <p:cNvSpPr>
            <a:spLocks noGrp="1"/>
          </p:cNvSpPr>
          <p:nvPr>
            <p:ph type="dt" idx="1"/>
          </p:nvPr>
        </p:nvSpPr>
        <p:spPr>
          <a:xfrm>
            <a:off x="3884614" y="1"/>
            <a:ext cx="2971800" cy="466435"/>
          </a:xfrm>
          <a:prstGeom prst="rect">
            <a:avLst/>
          </a:prstGeom>
        </p:spPr>
        <p:txBody>
          <a:bodyPr vert="horz" lIns="93175" tIns="46587" rIns="93175" bIns="46587" rtlCol="0"/>
          <a:lstStyle>
            <a:lvl1pPr algn="r">
              <a:defRPr sz="1200"/>
            </a:lvl1pPr>
          </a:lstStyle>
          <a:p>
            <a:fld id="{0A15265C-B26E-4E06-BF3C-C81DAA22902C}" type="datetimeFigureOut">
              <a:rPr lang="en-US" smtClean="0"/>
              <a:t>2/18/2021</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3175" tIns="46587" rIns="93175" bIns="46587" rtlCol="0" anchor="ctr"/>
          <a:lstStyle/>
          <a:p>
            <a:endParaRPr lang="en-US"/>
          </a:p>
        </p:txBody>
      </p:sp>
      <p:sp>
        <p:nvSpPr>
          <p:cNvPr id="5" name="Notes Placeholder 4"/>
          <p:cNvSpPr>
            <a:spLocks noGrp="1"/>
          </p:cNvSpPr>
          <p:nvPr>
            <p:ph type="body" sz="quarter" idx="3"/>
          </p:nvPr>
        </p:nvSpPr>
        <p:spPr>
          <a:xfrm>
            <a:off x="685800" y="4473893"/>
            <a:ext cx="5486400" cy="3660457"/>
          </a:xfrm>
          <a:prstGeom prst="rect">
            <a:avLst/>
          </a:prstGeom>
        </p:spPr>
        <p:txBody>
          <a:bodyPr vert="horz" lIns="93175" tIns="46587" rIns="93175" bIns="4658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2971800" cy="466434"/>
          </a:xfrm>
          <a:prstGeom prst="rect">
            <a:avLst/>
          </a:prstGeom>
        </p:spPr>
        <p:txBody>
          <a:bodyPr vert="horz" lIns="93175" tIns="46587" rIns="93175"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829968"/>
            <a:ext cx="2971800" cy="466434"/>
          </a:xfrm>
          <a:prstGeom prst="rect">
            <a:avLst/>
          </a:prstGeom>
        </p:spPr>
        <p:txBody>
          <a:bodyPr vert="horz" lIns="93175" tIns="46587" rIns="93175" bIns="46587" rtlCol="0" anchor="b"/>
          <a:lstStyle>
            <a:lvl1pPr algn="r">
              <a:defRPr sz="1200"/>
            </a:lvl1pPr>
          </a:lstStyle>
          <a:p>
            <a:fld id="{0E974812-C80C-4134-8574-8C0E42BCBFDC}" type="slidenum">
              <a:rPr lang="en-US" smtClean="0"/>
              <a:t>‹#›</a:t>
            </a:fld>
            <a:endParaRPr lang="en-US"/>
          </a:p>
        </p:txBody>
      </p:sp>
    </p:spTree>
    <p:extLst>
      <p:ext uri="{BB962C8B-B14F-4D97-AF65-F5344CB8AC3E}">
        <p14:creationId xmlns:p14="http://schemas.microsoft.com/office/powerpoint/2010/main" val="972489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1</a:t>
            </a:fld>
            <a:endParaRPr lang="en-US"/>
          </a:p>
        </p:txBody>
      </p:sp>
    </p:spTree>
    <p:extLst>
      <p:ext uri="{BB962C8B-B14F-4D97-AF65-F5344CB8AC3E}">
        <p14:creationId xmlns:p14="http://schemas.microsoft.com/office/powerpoint/2010/main" val="39058577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14</a:t>
            </a:fld>
            <a:endParaRPr lang="en-US"/>
          </a:p>
        </p:txBody>
      </p:sp>
    </p:spTree>
    <p:extLst>
      <p:ext uri="{BB962C8B-B14F-4D97-AF65-F5344CB8AC3E}">
        <p14:creationId xmlns:p14="http://schemas.microsoft.com/office/powerpoint/2010/main" val="933213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15</a:t>
            </a:fld>
            <a:endParaRPr lang="en-US"/>
          </a:p>
        </p:txBody>
      </p:sp>
    </p:spTree>
    <p:extLst>
      <p:ext uri="{BB962C8B-B14F-4D97-AF65-F5344CB8AC3E}">
        <p14:creationId xmlns:p14="http://schemas.microsoft.com/office/powerpoint/2010/main" val="41636928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16</a:t>
            </a:fld>
            <a:endParaRPr lang="en-US"/>
          </a:p>
        </p:txBody>
      </p:sp>
    </p:spTree>
    <p:extLst>
      <p:ext uri="{BB962C8B-B14F-4D97-AF65-F5344CB8AC3E}">
        <p14:creationId xmlns:p14="http://schemas.microsoft.com/office/powerpoint/2010/main" val="29647701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17</a:t>
            </a:fld>
            <a:endParaRPr lang="en-US"/>
          </a:p>
        </p:txBody>
      </p:sp>
    </p:spTree>
    <p:extLst>
      <p:ext uri="{BB962C8B-B14F-4D97-AF65-F5344CB8AC3E}">
        <p14:creationId xmlns:p14="http://schemas.microsoft.com/office/powerpoint/2010/main" val="253087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18</a:t>
            </a:fld>
            <a:endParaRPr lang="en-US"/>
          </a:p>
        </p:txBody>
      </p:sp>
    </p:spTree>
    <p:extLst>
      <p:ext uri="{BB962C8B-B14F-4D97-AF65-F5344CB8AC3E}">
        <p14:creationId xmlns:p14="http://schemas.microsoft.com/office/powerpoint/2010/main" val="5248647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19</a:t>
            </a:fld>
            <a:endParaRPr lang="en-US"/>
          </a:p>
        </p:txBody>
      </p:sp>
    </p:spTree>
    <p:extLst>
      <p:ext uri="{BB962C8B-B14F-4D97-AF65-F5344CB8AC3E}">
        <p14:creationId xmlns:p14="http://schemas.microsoft.com/office/powerpoint/2010/main" val="2299866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20</a:t>
            </a:fld>
            <a:endParaRPr lang="en-US"/>
          </a:p>
        </p:txBody>
      </p:sp>
    </p:spTree>
    <p:extLst>
      <p:ext uri="{BB962C8B-B14F-4D97-AF65-F5344CB8AC3E}">
        <p14:creationId xmlns:p14="http://schemas.microsoft.com/office/powerpoint/2010/main" val="34442377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21</a:t>
            </a:fld>
            <a:endParaRPr lang="en-US"/>
          </a:p>
        </p:txBody>
      </p:sp>
    </p:spTree>
    <p:extLst>
      <p:ext uri="{BB962C8B-B14F-4D97-AF65-F5344CB8AC3E}">
        <p14:creationId xmlns:p14="http://schemas.microsoft.com/office/powerpoint/2010/main" val="26290020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22</a:t>
            </a:fld>
            <a:endParaRPr lang="en-US"/>
          </a:p>
        </p:txBody>
      </p:sp>
    </p:spTree>
    <p:extLst>
      <p:ext uri="{BB962C8B-B14F-4D97-AF65-F5344CB8AC3E}">
        <p14:creationId xmlns:p14="http://schemas.microsoft.com/office/powerpoint/2010/main" val="25774349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23</a:t>
            </a:fld>
            <a:endParaRPr lang="en-US"/>
          </a:p>
        </p:txBody>
      </p:sp>
    </p:spTree>
    <p:extLst>
      <p:ext uri="{BB962C8B-B14F-4D97-AF65-F5344CB8AC3E}">
        <p14:creationId xmlns:p14="http://schemas.microsoft.com/office/powerpoint/2010/main" val="495178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3</a:t>
            </a:fld>
            <a:endParaRPr lang="en-US"/>
          </a:p>
        </p:txBody>
      </p:sp>
    </p:spTree>
    <p:extLst>
      <p:ext uri="{BB962C8B-B14F-4D97-AF65-F5344CB8AC3E}">
        <p14:creationId xmlns:p14="http://schemas.microsoft.com/office/powerpoint/2010/main" val="14009514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24</a:t>
            </a:fld>
            <a:endParaRPr lang="en-US"/>
          </a:p>
        </p:txBody>
      </p:sp>
    </p:spTree>
    <p:extLst>
      <p:ext uri="{BB962C8B-B14F-4D97-AF65-F5344CB8AC3E}">
        <p14:creationId xmlns:p14="http://schemas.microsoft.com/office/powerpoint/2010/main" val="29947246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25</a:t>
            </a:fld>
            <a:endParaRPr lang="en-US"/>
          </a:p>
        </p:txBody>
      </p:sp>
    </p:spTree>
    <p:extLst>
      <p:ext uri="{BB962C8B-B14F-4D97-AF65-F5344CB8AC3E}">
        <p14:creationId xmlns:p14="http://schemas.microsoft.com/office/powerpoint/2010/main" val="18267733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974812-C80C-4134-8574-8C0E42BCBFDC}" type="slidenum">
              <a:rPr lang="en-US" smtClean="0"/>
              <a:t>26</a:t>
            </a:fld>
            <a:endParaRPr lang="en-US"/>
          </a:p>
        </p:txBody>
      </p:sp>
    </p:spTree>
    <p:extLst>
      <p:ext uri="{BB962C8B-B14F-4D97-AF65-F5344CB8AC3E}">
        <p14:creationId xmlns:p14="http://schemas.microsoft.com/office/powerpoint/2010/main" val="38657234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27</a:t>
            </a:fld>
            <a:endParaRPr lang="en-US"/>
          </a:p>
        </p:txBody>
      </p:sp>
    </p:spTree>
    <p:extLst>
      <p:ext uri="{BB962C8B-B14F-4D97-AF65-F5344CB8AC3E}">
        <p14:creationId xmlns:p14="http://schemas.microsoft.com/office/powerpoint/2010/main" val="42278805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28</a:t>
            </a:fld>
            <a:endParaRPr lang="en-US"/>
          </a:p>
        </p:txBody>
      </p:sp>
    </p:spTree>
    <p:extLst>
      <p:ext uri="{BB962C8B-B14F-4D97-AF65-F5344CB8AC3E}">
        <p14:creationId xmlns:p14="http://schemas.microsoft.com/office/powerpoint/2010/main" val="37481256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29</a:t>
            </a:fld>
            <a:endParaRPr lang="en-US"/>
          </a:p>
        </p:txBody>
      </p:sp>
    </p:spTree>
    <p:extLst>
      <p:ext uri="{BB962C8B-B14F-4D97-AF65-F5344CB8AC3E}">
        <p14:creationId xmlns:p14="http://schemas.microsoft.com/office/powerpoint/2010/main" val="4629553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30</a:t>
            </a:fld>
            <a:endParaRPr lang="en-US"/>
          </a:p>
        </p:txBody>
      </p:sp>
    </p:spTree>
    <p:extLst>
      <p:ext uri="{BB962C8B-B14F-4D97-AF65-F5344CB8AC3E}">
        <p14:creationId xmlns:p14="http://schemas.microsoft.com/office/powerpoint/2010/main" val="16134101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31</a:t>
            </a:fld>
            <a:endParaRPr lang="en-US"/>
          </a:p>
        </p:txBody>
      </p:sp>
    </p:spTree>
    <p:extLst>
      <p:ext uri="{BB962C8B-B14F-4D97-AF65-F5344CB8AC3E}">
        <p14:creationId xmlns:p14="http://schemas.microsoft.com/office/powerpoint/2010/main" val="17520319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974812-C80C-4134-8574-8C0E42BCBFDC}" type="slidenum">
              <a:rPr lang="en-US" smtClean="0"/>
              <a:t>32</a:t>
            </a:fld>
            <a:endParaRPr lang="en-US"/>
          </a:p>
        </p:txBody>
      </p:sp>
    </p:spTree>
    <p:extLst>
      <p:ext uri="{BB962C8B-B14F-4D97-AF65-F5344CB8AC3E}">
        <p14:creationId xmlns:p14="http://schemas.microsoft.com/office/powerpoint/2010/main" val="2254482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4</a:t>
            </a:fld>
            <a:endParaRPr lang="en-US"/>
          </a:p>
        </p:txBody>
      </p:sp>
    </p:spTree>
    <p:extLst>
      <p:ext uri="{BB962C8B-B14F-4D97-AF65-F5344CB8AC3E}">
        <p14:creationId xmlns:p14="http://schemas.microsoft.com/office/powerpoint/2010/main" val="1965672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5</a:t>
            </a:fld>
            <a:endParaRPr lang="en-US"/>
          </a:p>
        </p:txBody>
      </p:sp>
    </p:spTree>
    <p:extLst>
      <p:ext uri="{BB962C8B-B14F-4D97-AF65-F5344CB8AC3E}">
        <p14:creationId xmlns:p14="http://schemas.microsoft.com/office/powerpoint/2010/main" val="2780323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7</a:t>
            </a:fld>
            <a:endParaRPr lang="en-US"/>
          </a:p>
        </p:txBody>
      </p:sp>
    </p:spTree>
    <p:extLst>
      <p:ext uri="{BB962C8B-B14F-4D97-AF65-F5344CB8AC3E}">
        <p14:creationId xmlns:p14="http://schemas.microsoft.com/office/powerpoint/2010/main" val="230752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9</a:t>
            </a:fld>
            <a:endParaRPr lang="en-US"/>
          </a:p>
        </p:txBody>
      </p:sp>
    </p:spTree>
    <p:extLst>
      <p:ext uri="{BB962C8B-B14F-4D97-AF65-F5344CB8AC3E}">
        <p14:creationId xmlns:p14="http://schemas.microsoft.com/office/powerpoint/2010/main" val="4183056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11</a:t>
            </a:fld>
            <a:endParaRPr lang="en-US"/>
          </a:p>
        </p:txBody>
      </p:sp>
    </p:spTree>
    <p:extLst>
      <p:ext uri="{BB962C8B-B14F-4D97-AF65-F5344CB8AC3E}">
        <p14:creationId xmlns:p14="http://schemas.microsoft.com/office/powerpoint/2010/main" val="23300406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12</a:t>
            </a:fld>
            <a:endParaRPr lang="en-US"/>
          </a:p>
        </p:txBody>
      </p:sp>
    </p:spTree>
    <p:extLst>
      <p:ext uri="{BB962C8B-B14F-4D97-AF65-F5344CB8AC3E}">
        <p14:creationId xmlns:p14="http://schemas.microsoft.com/office/powerpoint/2010/main" val="4275412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974812-C80C-4134-8574-8C0E42BCBFDC}" type="slidenum">
              <a:rPr lang="en-US" smtClean="0"/>
              <a:t>13</a:t>
            </a:fld>
            <a:endParaRPr lang="en-US"/>
          </a:p>
        </p:txBody>
      </p:sp>
    </p:spTree>
    <p:extLst>
      <p:ext uri="{BB962C8B-B14F-4D97-AF65-F5344CB8AC3E}">
        <p14:creationId xmlns:p14="http://schemas.microsoft.com/office/powerpoint/2010/main" val="2887347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2/18/2021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2/18/2021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2/18/2021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2/18/2021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2/18/2021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2/18/2021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2/18/2021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1887" y="1732546"/>
            <a:ext cx="7363327" cy="2437117"/>
          </a:xfrm>
        </p:spPr>
        <p:txBody>
          <a:bodyPr anchor="t">
            <a:normAutofit fontScale="90000"/>
          </a:bodyPr>
          <a:lstStyle/>
          <a:p>
            <a:pPr algn="ctr"/>
            <a:r>
              <a:rPr lang="en-US" sz="3600" dirty="0">
                <a:solidFill>
                  <a:schemeClr val="accent6">
                    <a:lumMod val="90000"/>
                    <a:lumOff val="10000"/>
                  </a:schemeClr>
                </a:solidFill>
                <a:latin typeface="Arial" panose="020B0604020202020204" pitchFamily="34" charset="0"/>
                <a:cs typeface="Arial" panose="020B0604020202020204" pitchFamily="34" charset="0"/>
              </a:rPr>
              <a:t>Title IX Investigations </a:t>
            </a:r>
            <a:br>
              <a:rPr lang="en-US" sz="3600" dirty="0">
                <a:solidFill>
                  <a:schemeClr val="accent6">
                    <a:lumMod val="90000"/>
                    <a:lumOff val="10000"/>
                  </a:schemeClr>
                </a:solidFill>
                <a:latin typeface="Arial" panose="020B0604020202020204" pitchFamily="34" charset="0"/>
                <a:cs typeface="Arial" panose="020B0604020202020204" pitchFamily="34" charset="0"/>
              </a:rPr>
            </a:br>
            <a:r>
              <a:rPr lang="en-US" sz="3600" dirty="0">
                <a:solidFill>
                  <a:schemeClr val="accent6">
                    <a:lumMod val="90000"/>
                    <a:lumOff val="10000"/>
                  </a:schemeClr>
                </a:solidFill>
                <a:latin typeface="Arial" panose="020B0604020202020204" pitchFamily="34" charset="0"/>
                <a:cs typeface="Arial" panose="020B0604020202020204" pitchFamily="34" charset="0"/>
              </a:rPr>
              <a:t>and </a:t>
            </a:r>
            <a:br>
              <a:rPr lang="en-US" sz="3600" dirty="0">
                <a:solidFill>
                  <a:schemeClr val="accent6">
                    <a:lumMod val="90000"/>
                    <a:lumOff val="10000"/>
                  </a:schemeClr>
                </a:solidFill>
                <a:latin typeface="Arial" panose="020B0604020202020204" pitchFamily="34" charset="0"/>
                <a:cs typeface="Arial" panose="020B0604020202020204" pitchFamily="34" charset="0"/>
              </a:rPr>
            </a:br>
            <a:r>
              <a:rPr lang="en-US" sz="3600" dirty="0">
                <a:solidFill>
                  <a:schemeClr val="accent6">
                    <a:lumMod val="90000"/>
                    <a:lumOff val="10000"/>
                  </a:schemeClr>
                </a:solidFill>
                <a:latin typeface="Arial" panose="020B0604020202020204" pitchFamily="34" charset="0"/>
                <a:cs typeface="Arial" panose="020B0604020202020204" pitchFamily="34" charset="0"/>
              </a:rPr>
              <a:t>Relevance</a:t>
            </a:r>
            <a:br>
              <a:rPr lang="en-US" sz="3600" dirty="0">
                <a:solidFill>
                  <a:schemeClr val="accent6">
                    <a:lumMod val="90000"/>
                    <a:lumOff val="10000"/>
                  </a:schemeClr>
                </a:solidFill>
              </a:rPr>
            </a:br>
            <a:br>
              <a:rPr lang="en-US" sz="3600" dirty="0">
                <a:solidFill>
                  <a:schemeClr val="accent6">
                    <a:lumMod val="90000"/>
                    <a:lumOff val="10000"/>
                  </a:schemeClr>
                </a:solidFill>
              </a:rPr>
            </a:br>
            <a:endParaRPr lang="en-US" sz="3600" dirty="0">
              <a:solidFill>
                <a:schemeClr val="accent6">
                  <a:lumMod val="90000"/>
                  <a:lumOff val="10000"/>
                </a:schemeClr>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100015" y="4169664"/>
            <a:ext cx="7315200" cy="1414982"/>
          </a:xfrm>
        </p:spPr>
        <p:txBody>
          <a:bodyPr>
            <a:normAutofit/>
          </a:bodyPr>
          <a:lstStyle/>
          <a:p>
            <a:pPr algn="ctr">
              <a:lnSpc>
                <a:spcPct val="110000"/>
              </a:lnSpc>
              <a:spcBef>
                <a:spcPts val="0"/>
              </a:spcBef>
            </a:pPr>
            <a:r>
              <a:rPr lang="en-US" dirty="0">
                <a:solidFill>
                  <a:schemeClr val="accent6">
                    <a:lumMod val="90000"/>
                    <a:lumOff val="10000"/>
                  </a:schemeClr>
                </a:solidFill>
                <a:latin typeface="Arial" panose="020B0604020202020204" pitchFamily="34" charset="0"/>
                <a:cs typeface="Arial" panose="020B0604020202020204" pitchFamily="34" charset="0"/>
              </a:rPr>
              <a:t>Sarah G. Mudd</a:t>
            </a:r>
          </a:p>
          <a:p>
            <a:pPr algn="ctr">
              <a:lnSpc>
                <a:spcPct val="110000"/>
              </a:lnSpc>
              <a:spcBef>
                <a:spcPts val="0"/>
              </a:spcBef>
            </a:pPr>
            <a:r>
              <a:rPr lang="en-US" dirty="0">
                <a:solidFill>
                  <a:schemeClr val="accent6">
                    <a:lumMod val="90000"/>
                    <a:lumOff val="10000"/>
                  </a:schemeClr>
                </a:solidFill>
                <a:latin typeface="Arial" panose="020B0604020202020204" pitchFamily="34" charset="0"/>
                <a:cs typeface="Arial" panose="020B0604020202020204" pitchFamily="34" charset="0"/>
              </a:rPr>
              <a:t>David W. Parrott  </a:t>
            </a:r>
            <a:br>
              <a:rPr lang="en-US" dirty="0">
                <a:solidFill>
                  <a:schemeClr val="accent6">
                    <a:lumMod val="90000"/>
                    <a:lumOff val="10000"/>
                  </a:schemeClr>
                </a:solidFill>
              </a:rPr>
            </a:br>
            <a:r>
              <a:rPr lang="en-US" dirty="0">
                <a:solidFill>
                  <a:schemeClr val="accent6">
                    <a:lumMod val="90000"/>
                    <a:lumOff val="10000"/>
                  </a:schemeClr>
                </a:solidFill>
                <a:latin typeface="Arial" panose="020B0604020202020204" pitchFamily="34" charset="0"/>
                <a:cs typeface="Arial" panose="020B0604020202020204" pitchFamily="34" charset="0"/>
              </a:rPr>
              <a:t>February 18, 2021</a:t>
            </a:r>
          </a:p>
          <a:p>
            <a:pPr algn="ctr">
              <a:lnSpc>
                <a:spcPct val="110000"/>
              </a:lnSpc>
              <a:spcBef>
                <a:spcPts val="0"/>
              </a:spcBef>
            </a:pPr>
            <a:endParaRPr lang="en-US" dirty="0">
              <a:solidFill>
                <a:schemeClr val="accent6">
                  <a:lumMod val="90000"/>
                  <a:lumOff val="10000"/>
                </a:schemeClr>
              </a:solidFill>
            </a:endParaRPr>
          </a:p>
        </p:txBody>
      </p:sp>
    </p:spTree>
    <p:extLst>
      <p:ext uri="{BB962C8B-B14F-4D97-AF65-F5344CB8AC3E}">
        <p14:creationId xmlns:p14="http://schemas.microsoft.com/office/powerpoint/2010/main" val="1333307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52918" y="1123837"/>
            <a:ext cx="2953497" cy="3670747"/>
          </a:xfrm>
        </p:spPr>
        <p:txBody>
          <a:bodyPr/>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Relevance Defined in Legal Terms</a:t>
            </a:r>
          </a:p>
        </p:txBody>
      </p:sp>
      <p:sp>
        <p:nvSpPr>
          <p:cNvPr id="3" name="Content Placeholder 2"/>
          <p:cNvSpPr>
            <a:spLocks noGrp="1"/>
          </p:cNvSpPr>
          <p:nvPr>
            <p:ph idx="1"/>
          </p:nvPr>
        </p:nvSpPr>
        <p:spPr>
          <a:xfrm>
            <a:off x="3594847" y="878540"/>
            <a:ext cx="8193741" cy="5723467"/>
          </a:xfrm>
        </p:spPr>
        <p:txBody>
          <a:bodyPr anchor="t">
            <a:normAutofit/>
          </a:bodyPr>
          <a:lstStyle/>
          <a:p>
            <a:pPr marL="0" indent="0">
              <a:buNone/>
            </a:pPr>
            <a:endParaRPr lang="en-US" sz="3200" dirty="0">
              <a:latin typeface="Arial" panose="020B0604020202020204" pitchFamily="34" charset="0"/>
              <a:cs typeface="Arial" panose="020B0604020202020204" pitchFamily="34" charset="0"/>
            </a:endParaRPr>
          </a:p>
          <a:p>
            <a:pPr marL="0" indent="0">
              <a:buNone/>
            </a:pPr>
            <a:r>
              <a:rPr lang="en-US" sz="3200" dirty="0">
                <a:latin typeface="Arial" panose="020B0604020202020204" pitchFamily="34" charset="0"/>
                <a:cs typeface="Arial" panose="020B0604020202020204" pitchFamily="34" charset="0"/>
              </a:rPr>
              <a:t>Relevance, in the common law of evidence, is the tendency of a given item of evidence to prove or disprove one of the legal elements of the case, or to have probative value to make one of the elements of the case likelier or not. Probative is a term used in law to signify "tending to prove".</a:t>
            </a:r>
          </a:p>
        </p:txBody>
      </p:sp>
    </p:spTree>
    <p:extLst>
      <p:ext uri="{BB962C8B-B14F-4D97-AF65-F5344CB8AC3E}">
        <p14:creationId xmlns:p14="http://schemas.microsoft.com/office/powerpoint/2010/main" val="2831206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Relevance Defined in General  Terms</a:t>
            </a:r>
          </a:p>
        </p:txBody>
      </p:sp>
      <p:sp>
        <p:nvSpPr>
          <p:cNvPr id="3" name="Content Placeholder 2"/>
          <p:cNvSpPr>
            <a:spLocks noGrp="1"/>
          </p:cNvSpPr>
          <p:nvPr>
            <p:ph idx="1"/>
          </p:nvPr>
        </p:nvSpPr>
        <p:spPr>
          <a:xfrm>
            <a:off x="3594847" y="878540"/>
            <a:ext cx="8193741" cy="5723467"/>
          </a:xfrm>
        </p:spPr>
        <p:txBody>
          <a:bodyPr anchor="t">
            <a:normAutofit/>
          </a:bodyPr>
          <a:lstStyle/>
          <a:p>
            <a:pPr marL="0" indent="0">
              <a:buNone/>
            </a:pPr>
            <a:endParaRPr lang="en-US" sz="3200" dirty="0">
              <a:solidFill>
                <a:schemeClr val="accent2">
                  <a:lumMod val="50000"/>
                  <a:lumOff val="50000"/>
                </a:schemeClr>
              </a:solidFill>
              <a:latin typeface="Arial" panose="020B0604020202020204" pitchFamily="34" charset="0"/>
              <a:cs typeface="Arial" panose="020B0604020202020204" pitchFamily="34" charset="0"/>
            </a:endParaRPr>
          </a:p>
          <a:p>
            <a:pPr marL="0" indent="0">
              <a:buNone/>
            </a:pPr>
            <a:r>
              <a:rPr lang="en-US" sz="3200" b="0" i="0" dirty="0">
                <a:solidFill>
                  <a:schemeClr val="accent2">
                    <a:lumMod val="50000"/>
                    <a:lumOff val="50000"/>
                  </a:schemeClr>
                </a:solidFill>
                <a:effectLst/>
                <a:latin typeface="Arial" panose="020B0604020202020204" pitchFamily="34" charset="0"/>
                <a:cs typeface="Arial" panose="020B0604020202020204" pitchFamily="34" charset="0"/>
              </a:rPr>
              <a:t>Evidence </a:t>
            </a:r>
            <a:r>
              <a:rPr lang="en-US" sz="3200" b="1" i="0" dirty="0">
                <a:solidFill>
                  <a:schemeClr val="accent2">
                    <a:lumMod val="50000"/>
                    <a:lumOff val="50000"/>
                  </a:schemeClr>
                </a:solidFill>
                <a:effectLst/>
                <a:latin typeface="Arial" panose="020B0604020202020204" pitchFamily="34" charset="0"/>
                <a:cs typeface="Arial" panose="020B0604020202020204" pitchFamily="34" charset="0"/>
              </a:rPr>
              <a:t>is relevant</a:t>
            </a:r>
            <a:r>
              <a:rPr lang="en-US" sz="3200" b="0" i="0" dirty="0">
                <a:solidFill>
                  <a:schemeClr val="accent2">
                    <a:lumMod val="50000"/>
                    <a:lumOff val="50000"/>
                  </a:schemeClr>
                </a:solidFill>
                <a:effectLst/>
                <a:latin typeface="Arial" panose="020B0604020202020204" pitchFamily="34" charset="0"/>
                <a:cs typeface="Arial" panose="020B0604020202020204" pitchFamily="34" charset="0"/>
              </a:rPr>
              <a:t> if: </a:t>
            </a:r>
          </a:p>
          <a:p>
            <a:r>
              <a:rPr lang="en-US" sz="3200" b="0" i="0" dirty="0">
                <a:solidFill>
                  <a:schemeClr val="accent2">
                    <a:lumMod val="50000"/>
                    <a:lumOff val="50000"/>
                  </a:schemeClr>
                </a:solidFill>
                <a:effectLst/>
                <a:latin typeface="Arial" panose="020B0604020202020204" pitchFamily="34" charset="0"/>
                <a:cs typeface="Arial" panose="020B0604020202020204" pitchFamily="34" charset="0"/>
              </a:rPr>
              <a:t>it has any tendency to make an allegation more or less probable than it</a:t>
            </a:r>
            <a:r>
              <a:rPr lang="en-US" sz="3200" i="0" dirty="0">
                <a:solidFill>
                  <a:schemeClr val="accent2">
                    <a:lumMod val="50000"/>
                    <a:lumOff val="50000"/>
                  </a:schemeClr>
                </a:solidFill>
                <a:effectLst/>
                <a:latin typeface="Arial" panose="020B0604020202020204" pitchFamily="34" charset="0"/>
                <a:cs typeface="Arial" panose="020B0604020202020204" pitchFamily="34" charset="0"/>
              </a:rPr>
              <a:t> would </a:t>
            </a:r>
            <a:r>
              <a:rPr lang="en-US" sz="3200" b="0" i="0" dirty="0">
                <a:solidFill>
                  <a:schemeClr val="accent2">
                    <a:lumMod val="50000"/>
                    <a:lumOff val="50000"/>
                  </a:schemeClr>
                </a:solidFill>
                <a:effectLst/>
                <a:latin typeface="Arial" panose="020B0604020202020204" pitchFamily="34" charset="0"/>
                <a:cs typeface="Arial" panose="020B0604020202020204" pitchFamily="34" charset="0"/>
              </a:rPr>
              <a:t>be without the evidence; and </a:t>
            </a:r>
          </a:p>
          <a:p>
            <a:r>
              <a:rPr lang="en-US" sz="3200" i="0" dirty="0">
                <a:solidFill>
                  <a:schemeClr val="accent2">
                    <a:lumMod val="50000"/>
                    <a:lumOff val="50000"/>
                  </a:schemeClr>
                </a:solidFill>
                <a:effectLst/>
                <a:latin typeface="Arial" panose="020B0604020202020204" pitchFamily="34" charset="0"/>
                <a:cs typeface="Arial" panose="020B0604020202020204" pitchFamily="34" charset="0"/>
              </a:rPr>
              <a:t>It is</a:t>
            </a:r>
            <a:r>
              <a:rPr lang="en-US" sz="3200" b="0" i="0" dirty="0">
                <a:solidFill>
                  <a:schemeClr val="accent2">
                    <a:lumMod val="50000"/>
                    <a:lumOff val="50000"/>
                  </a:schemeClr>
                </a:solidFill>
                <a:effectLst/>
                <a:latin typeface="Arial" panose="020B0604020202020204" pitchFamily="34" charset="0"/>
                <a:cs typeface="Arial" panose="020B0604020202020204" pitchFamily="34" charset="0"/>
              </a:rPr>
              <a:t> of consequence in determining the action.</a:t>
            </a:r>
            <a:endParaRPr lang="en-US" sz="3200" dirty="0">
              <a:solidFill>
                <a:schemeClr val="accent2">
                  <a:lumMod val="50000"/>
                  <a:lumOff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67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01046" y="2643381"/>
            <a:ext cx="2947482" cy="1571237"/>
          </a:xfrm>
        </p:spPr>
        <p:txBody>
          <a:bodyPr anchor="t">
            <a:normAutofit fontScale="90000"/>
          </a:bodyPr>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What is Inculpatory Evidence?</a:t>
            </a:r>
          </a:p>
        </p:txBody>
      </p:sp>
      <p:sp>
        <p:nvSpPr>
          <p:cNvPr id="3" name="Content Placeholder 2"/>
          <p:cNvSpPr>
            <a:spLocks noGrp="1"/>
          </p:cNvSpPr>
          <p:nvPr>
            <p:ph idx="1"/>
          </p:nvPr>
        </p:nvSpPr>
        <p:spPr>
          <a:xfrm>
            <a:off x="3594847" y="878541"/>
            <a:ext cx="7672421" cy="5227792"/>
          </a:xfrm>
        </p:spPr>
        <p:txBody>
          <a:bodyPr anchor="t">
            <a:normAutofit fontScale="92500" lnSpcReduction="10000"/>
          </a:bodyPr>
          <a:lstStyle/>
          <a:p>
            <a:pPr marL="0" indent="0">
              <a:buNone/>
            </a:pPr>
            <a:endParaRPr lang="en-US" sz="3200" b="0" i="0" dirty="0">
              <a:solidFill>
                <a:schemeClr val="accent2">
                  <a:lumMod val="50000"/>
                  <a:lumOff val="50000"/>
                </a:schemeClr>
              </a:solidFill>
              <a:effectLst/>
              <a:latin typeface="Arial" panose="020B0604020202020204" pitchFamily="34" charset="0"/>
              <a:cs typeface="Arial" panose="020B0604020202020204" pitchFamily="34" charset="0"/>
            </a:endParaRPr>
          </a:p>
          <a:p>
            <a:pPr marL="0" indent="0">
              <a:buNone/>
            </a:pPr>
            <a:endParaRPr lang="en-US" sz="3200" b="0" i="0" dirty="0">
              <a:solidFill>
                <a:schemeClr val="accent2">
                  <a:lumMod val="50000"/>
                  <a:lumOff val="50000"/>
                </a:schemeClr>
              </a:solidFill>
              <a:effectLst/>
              <a:latin typeface="Arial" panose="020B0604020202020204" pitchFamily="34" charset="0"/>
              <a:cs typeface="Arial" panose="020B0604020202020204" pitchFamily="34" charset="0"/>
            </a:endParaRPr>
          </a:p>
          <a:p>
            <a:pPr marL="12700" marR="5080" lvl="0" indent="0" algn="l" defTabSz="914400" rtl="0" eaLnBrk="1" fontAlgn="auto" latinLnBrk="0" hangingPunct="1">
              <a:lnSpc>
                <a:spcPct val="100000"/>
              </a:lnSpc>
              <a:spcBef>
                <a:spcPts val="100"/>
              </a:spcBef>
              <a:spcAft>
                <a:spcPts val="0"/>
              </a:spcAft>
              <a:buClrTx/>
              <a:buSzTx/>
              <a:buNone/>
              <a:tabLst>
                <a:tab pos="354965" algn="l"/>
                <a:tab pos="355600" algn="l"/>
              </a:tabLst>
              <a:defRPr/>
            </a:pPr>
            <a:r>
              <a:rPr kumimoji="0" lang="en-US" sz="3000" i="0" u="none" strike="noStrike" kern="1200" cap="none" spc="-65" normalizeH="0" baseline="0" noProof="0" dirty="0">
                <a:ln>
                  <a:noFill/>
                </a:ln>
                <a:solidFill>
                  <a:schemeClr val="accent2">
                    <a:lumMod val="50000"/>
                    <a:lumOff val="50000"/>
                  </a:schemeClr>
                </a:solidFill>
                <a:effectLst/>
                <a:uLnTx/>
                <a:uFillTx/>
                <a:latin typeface="Arial"/>
                <a:ea typeface="+mn-ea"/>
                <a:cs typeface="Arial"/>
              </a:rPr>
              <a:t>Information tending </a:t>
            </a:r>
            <a:r>
              <a:rPr kumimoji="0" lang="en-US" sz="3000" i="0" u="none" strike="noStrike" kern="1200" cap="none" spc="20" normalizeH="0" baseline="0" noProof="0" dirty="0">
                <a:ln>
                  <a:noFill/>
                </a:ln>
                <a:solidFill>
                  <a:schemeClr val="accent2">
                    <a:lumMod val="50000"/>
                    <a:lumOff val="50000"/>
                  </a:schemeClr>
                </a:solidFill>
                <a:effectLst/>
                <a:uLnTx/>
                <a:uFillTx/>
                <a:latin typeface="Arial"/>
                <a:ea typeface="+mn-ea"/>
                <a:cs typeface="Arial"/>
              </a:rPr>
              <a:t>to </a:t>
            </a:r>
            <a:r>
              <a:rPr kumimoji="0" lang="en-US" sz="3000" i="0" u="none" strike="noStrike" kern="1200" cap="none" spc="-60" normalizeH="0" baseline="0" noProof="0" dirty="0">
                <a:ln>
                  <a:noFill/>
                </a:ln>
                <a:solidFill>
                  <a:schemeClr val="accent2">
                    <a:lumMod val="50000"/>
                    <a:lumOff val="50000"/>
                  </a:schemeClr>
                </a:solidFill>
                <a:effectLst/>
                <a:uLnTx/>
                <a:uFillTx/>
                <a:latin typeface="Arial"/>
                <a:ea typeface="+mn-ea"/>
                <a:cs typeface="Arial"/>
              </a:rPr>
              <a:t>support </a:t>
            </a:r>
            <a:r>
              <a:rPr kumimoji="0" lang="en-US" sz="3000" i="0" u="none" strike="noStrike" kern="1200" cap="none" spc="-30" normalizeH="0" baseline="0" noProof="0" dirty="0">
                <a:ln>
                  <a:noFill/>
                </a:ln>
                <a:solidFill>
                  <a:schemeClr val="accent2">
                    <a:lumMod val="50000"/>
                    <a:lumOff val="50000"/>
                  </a:schemeClr>
                </a:solidFill>
                <a:effectLst/>
                <a:uLnTx/>
                <a:uFillTx/>
                <a:latin typeface="Arial"/>
                <a:ea typeface="+mn-ea"/>
                <a:cs typeface="Arial"/>
              </a:rPr>
              <a:t>the </a:t>
            </a:r>
            <a:r>
              <a:rPr kumimoji="0" lang="en-US" sz="3000" i="0" u="none" strike="noStrike" kern="1200" cap="none" spc="-55" normalizeH="0" baseline="0" noProof="0" dirty="0">
                <a:ln>
                  <a:noFill/>
                </a:ln>
                <a:solidFill>
                  <a:schemeClr val="accent2">
                    <a:lumMod val="50000"/>
                    <a:lumOff val="50000"/>
                  </a:schemeClr>
                </a:solidFill>
                <a:effectLst/>
                <a:uLnTx/>
                <a:uFillTx/>
                <a:latin typeface="Arial"/>
                <a:ea typeface="+mn-ea"/>
                <a:cs typeface="Arial"/>
              </a:rPr>
              <a:t>proposition </a:t>
            </a:r>
            <a:r>
              <a:rPr kumimoji="0" lang="en-US" sz="3000" i="0" u="none" strike="noStrike" kern="1200" cap="none" spc="-190" normalizeH="0" baseline="0" noProof="0" dirty="0">
                <a:ln>
                  <a:noFill/>
                </a:ln>
                <a:solidFill>
                  <a:schemeClr val="accent2">
                    <a:lumMod val="50000"/>
                    <a:lumOff val="50000"/>
                  </a:schemeClr>
                </a:solidFill>
                <a:effectLst/>
                <a:uLnTx/>
                <a:uFillTx/>
                <a:latin typeface="Arial"/>
                <a:ea typeface="+mn-ea"/>
                <a:cs typeface="Arial"/>
              </a:rPr>
              <a:t>a </a:t>
            </a:r>
            <a:r>
              <a:rPr kumimoji="0" lang="en-US" sz="3000" i="0" u="none" strike="noStrike" kern="1200" cap="none" spc="-85" normalizeH="0" baseline="0" noProof="0" dirty="0">
                <a:ln>
                  <a:noFill/>
                </a:ln>
                <a:solidFill>
                  <a:schemeClr val="accent2">
                    <a:lumMod val="50000"/>
                    <a:lumOff val="50000"/>
                  </a:schemeClr>
                </a:solidFill>
                <a:effectLst/>
                <a:uLnTx/>
                <a:uFillTx/>
                <a:latin typeface="Arial"/>
                <a:ea typeface="+mn-ea"/>
                <a:cs typeface="Arial"/>
              </a:rPr>
              <a:t>respondent </a:t>
            </a:r>
            <a:r>
              <a:rPr kumimoji="0" lang="en-US" sz="3000" i="0" u="none" strike="noStrike" kern="1200" cap="none" spc="-50" normalizeH="0" baseline="0" noProof="0" dirty="0">
                <a:ln>
                  <a:noFill/>
                </a:ln>
                <a:solidFill>
                  <a:schemeClr val="accent2">
                    <a:lumMod val="50000"/>
                    <a:lumOff val="50000"/>
                  </a:schemeClr>
                </a:solidFill>
                <a:effectLst/>
                <a:uLnTx/>
                <a:uFillTx/>
                <a:latin typeface="Arial"/>
                <a:ea typeface="+mn-ea"/>
                <a:cs typeface="Arial"/>
              </a:rPr>
              <a:t>committed </a:t>
            </a:r>
            <a:r>
              <a:rPr kumimoji="0" lang="en-US" sz="3000" i="0" u="none" strike="noStrike" kern="1200" cap="none" spc="-145" normalizeH="0" baseline="0" noProof="0" dirty="0">
                <a:ln>
                  <a:noFill/>
                </a:ln>
                <a:solidFill>
                  <a:schemeClr val="accent2">
                    <a:lumMod val="50000"/>
                    <a:lumOff val="50000"/>
                  </a:schemeClr>
                </a:solidFill>
                <a:effectLst/>
                <a:uLnTx/>
                <a:uFillTx/>
                <a:latin typeface="Arial"/>
                <a:ea typeface="+mn-ea"/>
                <a:cs typeface="Arial"/>
              </a:rPr>
              <a:t>sexual </a:t>
            </a:r>
            <a:r>
              <a:rPr kumimoji="0" lang="en-US" sz="3000" i="0" u="none" strike="noStrike" kern="1200" cap="none" spc="-120" normalizeH="0" baseline="0" noProof="0" dirty="0">
                <a:ln>
                  <a:noFill/>
                </a:ln>
                <a:solidFill>
                  <a:schemeClr val="accent2">
                    <a:lumMod val="50000"/>
                    <a:lumOff val="50000"/>
                  </a:schemeClr>
                </a:solidFill>
                <a:effectLst/>
                <a:uLnTx/>
                <a:uFillTx/>
                <a:latin typeface="Arial"/>
                <a:ea typeface="+mn-ea"/>
                <a:cs typeface="Arial"/>
              </a:rPr>
              <a:t>harassment </a:t>
            </a:r>
            <a:r>
              <a:rPr kumimoji="0" lang="en-US" sz="3000" i="0" u="none" strike="noStrike" kern="1200" cap="none" spc="-225" normalizeH="0" baseline="0" noProof="0" dirty="0">
                <a:ln>
                  <a:noFill/>
                </a:ln>
                <a:solidFill>
                  <a:schemeClr val="accent2">
                    <a:lumMod val="50000"/>
                    <a:lumOff val="50000"/>
                  </a:schemeClr>
                </a:solidFill>
                <a:effectLst/>
                <a:uLnTx/>
                <a:uFillTx/>
                <a:latin typeface="Arial"/>
                <a:ea typeface="+mn-ea"/>
                <a:cs typeface="Arial"/>
              </a:rPr>
              <a:t>as</a:t>
            </a:r>
            <a:r>
              <a:rPr kumimoji="0" lang="en-US" sz="3000" i="0" u="none" strike="noStrike" kern="1200" cap="none" spc="-160" normalizeH="0" baseline="0" noProof="0" dirty="0">
                <a:ln>
                  <a:noFill/>
                </a:ln>
                <a:solidFill>
                  <a:schemeClr val="accent2">
                    <a:lumMod val="50000"/>
                    <a:lumOff val="50000"/>
                  </a:schemeClr>
                </a:solidFill>
                <a:effectLst/>
                <a:uLnTx/>
                <a:uFillTx/>
                <a:latin typeface="Arial"/>
                <a:ea typeface="+mn-ea"/>
                <a:cs typeface="Arial"/>
              </a:rPr>
              <a:t> </a:t>
            </a:r>
            <a:r>
              <a:rPr kumimoji="0" lang="en-US" sz="3000" i="0" u="none" strike="noStrike" kern="1200" cap="none" spc="-105" normalizeH="0" baseline="0" noProof="0" dirty="0">
                <a:ln>
                  <a:noFill/>
                </a:ln>
                <a:solidFill>
                  <a:schemeClr val="accent2">
                    <a:lumMod val="50000"/>
                    <a:lumOff val="50000"/>
                  </a:schemeClr>
                </a:solidFill>
                <a:effectLst/>
                <a:uLnTx/>
                <a:uFillTx/>
                <a:latin typeface="Arial"/>
                <a:ea typeface="+mn-ea"/>
                <a:cs typeface="Arial"/>
              </a:rPr>
              <a:t>alleged</a:t>
            </a:r>
          </a:p>
          <a:p>
            <a:pPr marL="12700" marR="5080" lvl="0" indent="0" algn="l" defTabSz="914400" rtl="0" eaLnBrk="1" fontAlgn="auto" latinLnBrk="0" hangingPunct="1">
              <a:lnSpc>
                <a:spcPct val="100000"/>
              </a:lnSpc>
              <a:spcBef>
                <a:spcPts val="100"/>
              </a:spcBef>
              <a:spcAft>
                <a:spcPts val="0"/>
              </a:spcAft>
              <a:buClrTx/>
              <a:buSzTx/>
              <a:buNone/>
              <a:tabLst>
                <a:tab pos="354965" algn="l"/>
                <a:tab pos="355600" algn="l"/>
              </a:tabLst>
              <a:defRPr/>
            </a:pPr>
            <a:endParaRPr kumimoji="0" lang="en-US" sz="3000" b="0" i="0" u="none" strike="noStrike" kern="1200" cap="none" spc="0" normalizeH="0" baseline="0" noProof="0" dirty="0">
              <a:ln>
                <a:noFill/>
              </a:ln>
              <a:solidFill>
                <a:schemeClr val="accent2">
                  <a:lumMod val="50000"/>
                  <a:lumOff val="50000"/>
                </a:schemeClr>
              </a:solidFill>
              <a:effectLst/>
              <a:uLnTx/>
              <a:uFillTx/>
              <a:latin typeface="Arial"/>
              <a:ea typeface="+mn-ea"/>
              <a:cs typeface="Arial"/>
            </a:endParaRPr>
          </a:p>
          <a:p>
            <a:pPr marL="12700" marR="55880" lvl="0" indent="0" algn="l" defTabSz="914400" rtl="0" eaLnBrk="1" fontAlgn="auto" latinLnBrk="0" hangingPunct="1">
              <a:lnSpc>
                <a:spcPct val="100000"/>
              </a:lnSpc>
              <a:spcBef>
                <a:spcPts val="575"/>
              </a:spcBef>
              <a:spcAft>
                <a:spcPts val="0"/>
              </a:spcAft>
              <a:buClrTx/>
              <a:buSzTx/>
              <a:buNone/>
              <a:tabLst>
                <a:tab pos="354965" algn="l"/>
                <a:tab pos="355600" algn="l"/>
                <a:tab pos="1620520" algn="l"/>
                <a:tab pos="2769870" algn="l"/>
                <a:tab pos="2898775" algn="l"/>
              </a:tabLst>
              <a:defRPr/>
            </a:pPr>
            <a:r>
              <a:rPr kumimoji="0" lang="en-US" sz="2600" b="0" i="0" u="none" strike="noStrike" kern="1200" cap="none" spc="-145" normalizeH="0" baseline="0" noProof="0" dirty="0">
                <a:ln>
                  <a:noFill/>
                </a:ln>
                <a:solidFill>
                  <a:schemeClr val="accent5">
                    <a:lumMod val="90000"/>
                    <a:lumOff val="10000"/>
                  </a:schemeClr>
                </a:solidFill>
                <a:effectLst/>
                <a:uLnTx/>
                <a:uFillTx/>
                <a:latin typeface="Arial"/>
                <a:ea typeface="+mn-ea"/>
                <a:cs typeface="Arial"/>
              </a:rPr>
              <a:t>Example:  </a:t>
            </a:r>
            <a:r>
              <a:rPr kumimoji="0" lang="en-US" sz="2600" b="0" i="0" u="none" strike="noStrike" kern="1200" cap="none" spc="-215" normalizeH="0" baseline="0" noProof="0" dirty="0">
                <a:ln>
                  <a:noFill/>
                </a:ln>
                <a:solidFill>
                  <a:schemeClr val="accent5">
                    <a:lumMod val="90000"/>
                    <a:lumOff val="10000"/>
                  </a:schemeClr>
                </a:solidFill>
                <a:effectLst/>
                <a:uLnTx/>
                <a:uFillTx/>
                <a:latin typeface="Arial"/>
                <a:ea typeface="+mn-ea"/>
                <a:cs typeface="Arial"/>
              </a:rPr>
              <a:t>A  </a:t>
            </a:r>
            <a:r>
              <a:rPr kumimoji="0" lang="en-US" sz="2600" b="0" i="0" u="none" strike="noStrike" kern="1200" cap="none" spc="-20" normalizeH="0" baseline="0" noProof="0" dirty="0">
                <a:ln>
                  <a:noFill/>
                </a:ln>
                <a:solidFill>
                  <a:schemeClr val="accent5">
                    <a:lumMod val="90000"/>
                    <a:lumOff val="10000"/>
                  </a:schemeClr>
                </a:solidFill>
                <a:effectLst/>
                <a:uLnTx/>
                <a:uFillTx/>
                <a:latin typeface="Arial"/>
                <a:ea typeface="+mn-ea"/>
                <a:cs typeface="Arial"/>
              </a:rPr>
              <a:t>text </a:t>
            </a:r>
            <a:r>
              <a:rPr kumimoji="0" lang="en-US" sz="2600" b="0" i="0" u="none" strike="noStrike" kern="1200" cap="none" spc="-190" normalizeH="0" baseline="0" noProof="0" dirty="0">
                <a:ln>
                  <a:noFill/>
                </a:ln>
                <a:solidFill>
                  <a:schemeClr val="accent5">
                    <a:lumMod val="90000"/>
                    <a:lumOff val="10000"/>
                  </a:schemeClr>
                </a:solidFill>
                <a:effectLst/>
                <a:uLnTx/>
                <a:uFillTx/>
                <a:latin typeface="Arial"/>
                <a:ea typeface="+mn-ea"/>
                <a:cs typeface="Arial"/>
              </a:rPr>
              <a:t>message </a:t>
            </a:r>
            <a:r>
              <a:rPr kumimoji="0" lang="en-US" sz="2600" b="0" i="0" u="none" strike="noStrike" kern="1200" cap="none" spc="-95" normalizeH="0" baseline="0" noProof="0" dirty="0">
                <a:ln>
                  <a:noFill/>
                </a:ln>
                <a:solidFill>
                  <a:schemeClr val="accent5">
                    <a:lumMod val="90000"/>
                    <a:lumOff val="10000"/>
                  </a:schemeClr>
                </a:solidFill>
                <a:effectLst/>
                <a:uLnTx/>
                <a:uFillTx/>
                <a:latin typeface="Arial"/>
                <a:ea typeface="+mn-ea"/>
                <a:cs typeface="Arial"/>
              </a:rPr>
              <a:t>sent </a:t>
            </a:r>
            <a:r>
              <a:rPr kumimoji="0" lang="en-US" sz="2600" b="0" i="0" u="none" strike="noStrike" kern="1200" cap="none" spc="-30" normalizeH="0" baseline="0" noProof="0" dirty="0">
                <a:ln>
                  <a:noFill/>
                </a:ln>
                <a:solidFill>
                  <a:schemeClr val="accent5">
                    <a:lumMod val="90000"/>
                    <a:lumOff val="10000"/>
                  </a:schemeClr>
                </a:solidFill>
                <a:effectLst/>
                <a:uLnTx/>
                <a:uFillTx/>
                <a:latin typeface="Arial"/>
                <a:ea typeface="+mn-ea"/>
                <a:cs typeface="Arial"/>
              </a:rPr>
              <a:t>the </a:t>
            </a:r>
            <a:r>
              <a:rPr kumimoji="0" lang="en-US" sz="2600" b="0" i="0" u="none" strike="noStrike" kern="1200" cap="none" spc="-145" normalizeH="0" baseline="0" noProof="0" dirty="0">
                <a:ln>
                  <a:noFill/>
                </a:ln>
                <a:solidFill>
                  <a:schemeClr val="accent5">
                    <a:lumMod val="90000"/>
                    <a:lumOff val="10000"/>
                  </a:schemeClr>
                </a:solidFill>
                <a:effectLst/>
                <a:uLnTx/>
                <a:uFillTx/>
                <a:latin typeface="Arial"/>
                <a:ea typeface="+mn-ea"/>
                <a:cs typeface="Arial"/>
              </a:rPr>
              <a:t>day </a:t>
            </a:r>
            <a:r>
              <a:rPr kumimoji="0" lang="en-US" sz="2600" b="0" i="0" u="none" strike="noStrike" kern="1200" cap="none" spc="-25" normalizeH="0" baseline="0" noProof="0" dirty="0">
                <a:ln>
                  <a:noFill/>
                </a:ln>
                <a:solidFill>
                  <a:schemeClr val="accent5">
                    <a:lumMod val="90000"/>
                    <a:lumOff val="10000"/>
                  </a:schemeClr>
                </a:solidFill>
                <a:effectLst/>
                <a:uLnTx/>
                <a:uFillTx/>
                <a:latin typeface="Arial"/>
                <a:ea typeface="+mn-ea"/>
                <a:cs typeface="Arial"/>
              </a:rPr>
              <a:t>after </a:t>
            </a:r>
            <a:r>
              <a:rPr kumimoji="0" lang="en-US" sz="2600" b="0" i="0" u="none" strike="noStrike" kern="1200" cap="none" spc="-130" normalizeH="0" baseline="0" noProof="0" dirty="0">
                <a:ln>
                  <a:noFill/>
                </a:ln>
                <a:solidFill>
                  <a:schemeClr val="accent5">
                    <a:lumMod val="90000"/>
                    <a:lumOff val="10000"/>
                  </a:schemeClr>
                </a:solidFill>
                <a:effectLst/>
                <a:uLnTx/>
                <a:uFillTx/>
                <a:latin typeface="Arial"/>
                <a:ea typeface="+mn-ea"/>
                <a:cs typeface="Arial"/>
              </a:rPr>
              <a:t>an </a:t>
            </a:r>
            <a:r>
              <a:rPr kumimoji="0" lang="en-US" sz="2600" b="0" i="0" u="none" strike="noStrike" kern="1200" cap="none" spc="-55" normalizeH="0" baseline="0" noProof="0" dirty="0">
                <a:ln>
                  <a:noFill/>
                </a:ln>
                <a:solidFill>
                  <a:schemeClr val="accent5">
                    <a:lumMod val="90000"/>
                    <a:lumOff val="10000"/>
                  </a:schemeClr>
                </a:solidFill>
                <a:effectLst/>
                <a:uLnTx/>
                <a:uFillTx/>
                <a:latin typeface="Arial"/>
                <a:ea typeface="+mn-ea"/>
                <a:cs typeface="Arial"/>
              </a:rPr>
              <a:t>incident </a:t>
            </a:r>
            <a:r>
              <a:rPr kumimoji="0" lang="en-US" sz="2600" b="0" i="0" u="none" strike="noStrike" kern="1200" cap="none" spc="-25" normalizeH="0" baseline="0" noProof="0" dirty="0">
                <a:ln>
                  <a:noFill/>
                </a:ln>
                <a:solidFill>
                  <a:schemeClr val="accent5">
                    <a:lumMod val="90000"/>
                    <a:lumOff val="10000"/>
                  </a:schemeClr>
                </a:solidFill>
                <a:effectLst/>
                <a:uLnTx/>
                <a:uFillTx/>
                <a:latin typeface="Arial"/>
                <a:ea typeface="+mn-ea"/>
                <a:cs typeface="Arial"/>
              </a:rPr>
              <a:t>from </a:t>
            </a:r>
            <a:r>
              <a:rPr kumimoji="0" lang="en-US" sz="2600" b="0" i="0" u="none" strike="noStrike" kern="1200" cap="none" spc="-30" normalizeH="0" baseline="0" noProof="0" dirty="0">
                <a:ln>
                  <a:noFill/>
                </a:ln>
                <a:solidFill>
                  <a:schemeClr val="accent5">
                    <a:lumMod val="90000"/>
                    <a:lumOff val="10000"/>
                  </a:schemeClr>
                </a:solidFill>
                <a:effectLst/>
                <a:uLnTx/>
                <a:uFillTx/>
                <a:latin typeface="Arial"/>
                <a:ea typeface="+mn-ea"/>
                <a:cs typeface="Arial"/>
              </a:rPr>
              <a:t>the </a:t>
            </a:r>
            <a:r>
              <a:rPr kumimoji="0" lang="en-US" sz="2600" b="0" i="0" u="none" strike="noStrike" kern="1200" cap="none" spc="-85" normalizeH="0" baseline="0" noProof="0" dirty="0">
                <a:ln>
                  <a:noFill/>
                </a:ln>
                <a:solidFill>
                  <a:schemeClr val="accent5">
                    <a:lumMod val="90000"/>
                    <a:lumOff val="10000"/>
                  </a:schemeClr>
                </a:solidFill>
                <a:effectLst/>
                <a:uLnTx/>
                <a:uFillTx/>
                <a:latin typeface="Arial"/>
                <a:ea typeface="+mn-ea"/>
                <a:cs typeface="Arial"/>
              </a:rPr>
              <a:t>respondent</a:t>
            </a:r>
            <a:r>
              <a:rPr kumimoji="0" lang="en-US" sz="2600" b="0" i="0" u="none" strike="noStrike" kern="1200" cap="none" spc="-35" normalizeH="0" baseline="0" noProof="0" dirty="0">
                <a:ln>
                  <a:noFill/>
                </a:ln>
                <a:solidFill>
                  <a:schemeClr val="accent5">
                    <a:lumMod val="90000"/>
                    <a:lumOff val="10000"/>
                  </a:schemeClr>
                </a:solidFill>
                <a:effectLst/>
                <a:uLnTx/>
                <a:uFillTx/>
                <a:latin typeface="Arial"/>
                <a:ea typeface="+mn-ea"/>
                <a:cs typeface="Arial"/>
              </a:rPr>
              <a:t> </a:t>
            </a:r>
            <a:r>
              <a:rPr kumimoji="0" lang="en-US" sz="2600" b="0" i="0" u="none" strike="noStrike" kern="1200" cap="none" spc="-70" normalizeH="0" baseline="0" noProof="0" dirty="0">
                <a:ln>
                  <a:noFill/>
                </a:ln>
                <a:solidFill>
                  <a:schemeClr val="accent5">
                    <a:lumMod val="90000"/>
                    <a:lumOff val="10000"/>
                  </a:schemeClr>
                </a:solidFill>
                <a:effectLst/>
                <a:uLnTx/>
                <a:uFillTx/>
                <a:latin typeface="Arial"/>
                <a:ea typeface="+mn-ea"/>
                <a:cs typeface="Arial"/>
              </a:rPr>
              <a:t>stating: </a:t>
            </a:r>
            <a:r>
              <a:rPr kumimoji="0" lang="en-US" sz="2600" b="0" i="0" u="none" strike="noStrike" kern="1200" cap="none" spc="70" normalizeH="0" baseline="0" noProof="0" dirty="0">
                <a:ln>
                  <a:noFill/>
                </a:ln>
                <a:solidFill>
                  <a:schemeClr val="accent5">
                    <a:lumMod val="90000"/>
                    <a:lumOff val="10000"/>
                  </a:schemeClr>
                </a:solidFill>
                <a:effectLst/>
                <a:uLnTx/>
                <a:uFillTx/>
                <a:latin typeface="Arial"/>
                <a:ea typeface="+mn-ea"/>
                <a:cs typeface="Arial"/>
              </a:rPr>
              <a:t>“I </a:t>
            </a:r>
            <a:r>
              <a:rPr kumimoji="0" lang="en-US" sz="2600" b="0" i="0" u="none" strike="noStrike" kern="1200" cap="none" spc="-95" normalizeH="0" baseline="0" noProof="0" dirty="0">
                <a:ln>
                  <a:noFill/>
                </a:ln>
                <a:solidFill>
                  <a:schemeClr val="accent5">
                    <a:lumMod val="90000"/>
                    <a:lumOff val="10000"/>
                  </a:schemeClr>
                </a:solidFill>
                <a:effectLst/>
                <a:uLnTx/>
                <a:uFillTx/>
                <a:latin typeface="Arial"/>
                <a:ea typeface="+mn-ea"/>
                <a:cs typeface="Arial"/>
              </a:rPr>
              <a:t>never should  </a:t>
            </a:r>
            <a:r>
              <a:rPr kumimoji="0" lang="en-US" sz="2600" b="0" i="0" u="none" strike="noStrike" kern="1200" cap="none" spc="-150" normalizeH="0" baseline="0" noProof="0" dirty="0">
                <a:ln>
                  <a:noFill/>
                </a:ln>
                <a:solidFill>
                  <a:schemeClr val="accent5">
                    <a:lumMod val="90000"/>
                    <a:lumOff val="10000"/>
                  </a:schemeClr>
                </a:solidFill>
                <a:effectLst/>
                <a:uLnTx/>
                <a:uFillTx/>
                <a:latin typeface="Arial"/>
                <a:ea typeface="+mn-ea"/>
                <a:cs typeface="Arial"/>
              </a:rPr>
              <a:t>have </a:t>
            </a:r>
            <a:r>
              <a:rPr kumimoji="0" lang="en-US" sz="2600" b="0" i="0" u="none" strike="noStrike" kern="1200" cap="none" spc="-80" normalizeH="0" baseline="0" noProof="0" dirty="0">
                <a:ln>
                  <a:noFill/>
                </a:ln>
                <a:solidFill>
                  <a:schemeClr val="accent5">
                    <a:lumMod val="90000"/>
                    <a:lumOff val="10000"/>
                  </a:schemeClr>
                </a:solidFill>
                <a:effectLst/>
                <a:uLnTx/>
                <a:uFillTx/>
                <a:latin typeface="Arial"/>
                <a:ea typeface="+mn-ea"/>
                <a:cs typeface="Arial"/>
              </a:rPr>
              <a:t>forced </a:t>
            </a:r>
            <a:r>
              <a:rPr kumimoji="0" lang="en-US" sz="2600" b="0" i="0" u="none" strike="noStrike" kern="1200" cap="none" spc="-100" normalizeH="0" baseline="0" noProof="0" dirty="0">
                <a:ln>
                  <a:noFill/>
                </a:ln>
                <a:solidFill>
                  <a:schemeClr val="accent5">
                    <a:lumMod val="90000"/>
                    <a:lumOff val="10000"/>
                  </a:schemeClr>
                </a:solidFill>
                <a:effectLst/>
                <a:uLnTx/>
                <a:uFillTx/>
                <a:latin typeface="Arial"/>
                <a:ea typeface="+mn-ea"/>
                <a:cs typeface="Arial"/>
              </a:rPr>
              <a:t>you </a:t>
            </a:r>
            <a:r>
              <a:rPr kumimoji="0" lang="en-US" sz="2600" b="0" i="0" u="none" strike="noStrike" kern="1200" cap="none" spc="20" normalizeH="0" baseline="0" noProof="0" dirty="0">
                <a:ln>
                  <a:noFill/>
                </a:ln>
                <a:solidFill>
                  <a:schemeClr val="accent5">
                    <a:lumMod val="90000"/>
                    <a:lumOff val="10000"/>
                  </a:schemeClr>
                </a:solidFill>
                <a:effectLst/>
                <a:uLnTx/>
                <a:uFillTx/>
                <a:latin typeface="Arial"/>
                <a:ea typeface="+mn-ea"/>
                <a:cs typeface="Arial"/>
              </a:rPr>
              <a:t>to </a:t>
            </a:r>
            <a:r>
              <a:rPr kumimoji="0" lang="en-US" sz="2600" b="0" i="0" u="none" strike="noStrike" kern="1200" cap="none" spc="-150" normalizeH="0" baseline="0" noProof="0" dirty="0">
                <a:ln>
                  <a:noFill/>
                </a:ln>
                <a:solidFill>
                  <a:schemeClr val="accent5">
                    <a:lumMod val="90000"/>
                    <a:lumOff val="10000"/>
                  </a:schemeClr>
                </a:solidFill>
                <a:effectLst/>
                <a:uLnTx/>
                <a:uFillTx/>
                <a:latin typeface="Arial"/>
                <a:ea typeface="+mn-ea"/>
                <a:cs typeface="Arial"/>
              </a:rPr>
              <a:t>have </a:t>
            </a:r>
            <a:r>
              <a:rPr kumimoji="0" lang="en-US" sz="2600" b="0" i="0" u="none" strike="noStrike" kern="1200" cap="none" spc="-204" normalizeH="0" baseline="0" noProof="0" dirty="0">
                <a:ln>
                  <a:noFill/>
                </a:ln>
                <a:solidFill>
                  <a:schemeClr val="accent5">
                    <a:lumMod val="90000"/>
                    <a:lumOff val="10000"/>
                  </a:schemeClr>
                </a:solidFill>
                <a:effectLst/>
                <a:uLnTx/>
                <a:uFillTx/>
                <a:latin typeface="Arial"/>
                <a:ea typeface="+mn-ea"/>
                <a:cs typeface="Arial"/>
              </a:rPr>
              <a:t>sex </a:t>
            </a:r>
            <a:r>
              <a:rPr kumimoji="0" lang="en-US" sz="2600" b="0" i="0" u="none" strike="noStrike" kern="1200" cap="none" spc="15" normalizeH="0" baseline="0" noProof="0" dirty="0">
                <a:ln>
                  <a:noFill/>
                </a:ln>
                <a:solidFill>
                  <a:schemeClr val="accent5">
                    <a:lumMod val="90000"/>
                    <a:lumOff val="10000"/>
                  </a:schemeClr>
                </a:solidFill>
                <a:effectLst/>
                <a:uLnTx/>
                <a:uFillTx/>
                <a:latin typeface="Arial"/>
                <a:ea typeface="+mn-ea"/>
                <a:cs typeface="Arial"/>
              </a:rPr>
              <a:t>with</a:t>
            </a:r>
            <a:r>
              <a:rPr kumimoji="0" lang="en-US" sz="2600" b="0" i="0" u="none" strike="noStrike" kern="1200" cap="none" spc="-265" normalizeH="0" baseline="0" noProof="0" dirty="0">
                <a:ln>
                  <a:noFill/>
                </a:ln>
                <a:solidFill>
                  <a:schemeClr val="accent5">
                    <a:lumMod val="90000"/>
                    <a:lumOff val="10000"/>
                  </a:schemeClr>
                </a:solidFill>
                <a:effectLst/>
                <a:uLnTx/>
                <a:uFillTx/>
                <a:latin typeface="Arial"/>
                <a:ea typeface="+mn-ea"/>
                <a:cs typeface="Arial"/>
              </a:rPr>
              <a:t> </a:t>
            </a:r>
            <a:r>
              <a:rPr kumimoji="0" lang="en-US" sz="2600" b="0" i="0" u="none" strike="noStrike" kern="1200" cap="none" spc="-114" normalizeH="0" baseline="0" noProof="0" dirty="0">
                <a:ln>
                  <a:noFill/>
                </a:ln>
                <a:solidFill>
                  <a:schemeClr val="accent5">
                    <a:lumMod val="90000"/>
                    <a:lumOff val="10000"/>
                  </a:schemeClr>
                </a:solidFill>
                <a:effectLst/>
                <a:uLnTx/>
                <a:uFillTx/>
                <a:latin typeface="Arial"/>
                <a:ea typeface="+mn-ea"/>
                <a:cs typeface="Arial"/>
              </a:rPr>
              <a:t>me  </a:t>
            </a:r>
            <a:r>
              <a:rPr kumimoji="0" lang="en-US" sz="2600" b="0" i="0" u="none" strike="noStrike" kern="1200" cap="none" spc="-25" normalizeH="0" baseline="0" noProof="0" dirty="0">
                <a:ln>
                  <a:noFill/>
                </a:ln>
                <a:solidFill>
                  <a:schemeClr val="accent5">
                    <a:lumMod val="90000"/>
                    <a:lumOff val="10000"/>
                  </a:schemeClr>
                </a:solidFill>
                <a:effectLst/>
                <a:uLnTx/>
                <a:uFillTx/>
                <a:latin typeface="Arial"/>
                <a:ea typeface="+mn-ea"/>
                <a:cs typeface="Arial"/>
              </a:rPr>
              <a:t>after </a:t>
            </a:r>
            <a:r>
              <a:rPr kumimoji="0" lang="en-US" sz="2600" b="0" i="0" u="none" strike="noStrike" kern="1200" cap="none" spc="-100" normalizeH="0" baseline="0" noProof="0" dirty="0">
                <a:ln>
                  <a:noFill/>
                </a:ln>
                <a:solidFill>
                  <a:schemeClr val="accent5">
                    <a:lumMod val="90000"/>
                    <a:lumOff val="10000"/>
                  </a:schemeClr>
                </a:solidFill>
                <a:effectLst/>
                <a:uLnTx/>
                <a:uFillTx/>
                <a:latin typeface="Arial"/>
                <a:ea typeface="+mn-ea"/>
                <a:cs typeface="Arial"/>
              </a:rPr>
              <a:t>you</a:t>
            </a:r>
            <a:r>
              <a:rPr kumimoji="0" lang="en-US" sz="2600" b="0" i="0" u="none" strike="noStrike" kern="1200" cap="none" spc="-135" normalizeH="0" baseline="0" noProof="0" dirty="0">
                <a:ln>
                  <a:noFill/>
                </a:ln>
                <a:solidFill>
                  <a:schemeClr val="accent5">
                    <a:lumMod val="90000"/>
                    <a:lumOff val="10000"/>
                  </a:schemeClr>
                </a:solidFill>
                <a:effectLst/>
                <a:uLnTx/>
                <a:uFillTx/>
                <a:latin typeface="Arial"/>
                <a:ea typeface="+mn-ea"/>
                <a:cs typeface="Arial"/>
              </a:rPr>
              <a:t> </a:t>
            </a:r>
            <a:r>
              <a:rPr kumimoji="0" lang="en-US" sz="2600" b="0" i="0" u="none" strike="noStrike" kern="1200" cap="none" spc="-130" normalizeH="0" baseline="0" noProof="0" dirty="0">
                <a:ln>
                  <a:noFill/>
                </a:ln>
                <a:solidFill>
                  <a:schemeClr val="accent5">
                    <a:lumMod val="90000"/>
                    <a:lumOff val="10000"/>
                  </a:schemeClr>
                </a:solidFill>
                <a:effectLst/>
                <a:uLnTx/>
                <a:uFillTx/>
                <a:latin typeface="Arial"/>
                <a:ea typeface="+mn-ea"/>
                <a:cs typeface="Arial"/>
              </a:rPr>
              <a:t>said</a:t>
            </a:r>
            <a:r>
              <a:rPr kumimoji="0" lang="en-US" sz="2600" b="0" i="0" u="none" strike="noStrike" kern="1200" cap="none" spc="-75" normalizeH="0" baseline="0" noProof="0" dirty="0">
                <a:ln>
                  <a:noFill/>
                </a:ln>
                <a:solidFill>
                  <a:schemeClr val="accent5">
                    <a:lumMod val="90000"/>
                    <a:lumOff val="10000"/>
                  </a:schemeClr>
                </a:solidFill>
                <a:effectLst/>
                <a:uLnTx/>
                <a:uFillTx/>
                <a:latin typeface="Arial"/>
                <a:ea typeface="+mn-ea"/>
                <a:cs typeface="Arial"/>
              </a:rPr>
              <a:t> </a:t>
            </a:r>
            <a:r>
              <a:rPr kumimoji="0" lang="en-US" sz="2600" b="0" i="0" u="none" strike="noStrike" kern="1200" cap="none" spc="-60" normalizeH="0" baseline="0" noProof="0" dirty="0">
                <a:ln>
                  <a:noFill/>
                </a:ln>
                <a:solidFill>
                  <a:schemeClr val="accent5">
                    <a:lumMod val="90000"/>
                    <a:lumOff val="10000"/>
                  </a:schemeClr>
                </a:solidFill>
                <a:effectLst/>
                <a:uLnTx/>
                <a:uFillTx/>
                <a:latin typeface="Arial"/>
                <a:ea typeface="+mn-ea"/>
                <a:cs typeface="Arial"/>
              </a:rPr>
              <a:t>‘no.  ’</a:t>
            </a:r>
            <a:r>
              <a:rPr kumimoji="0" lang="en-US" sz="2600" b="0" i="0" u="none" strike="noStrike" kern="1200" cap="none" spc="-45" normalizeH="0" baseline="0" noProof="0" dirty="0">
                <a:ln>
                  <a:noFill/>
                </a:ln>
                <a:solidFill>
                  <a:schemeClr val="accent5">
                    <a:lumMod val="90000"/>
                    <a:lumOff val="10000"/>
                  </a:schemeClr>
                </a:solidFill>
                <a:effectLst/>
                <a:uLnTx/>
                <a:uFillTx/>
                <a:latin typeface="Arial"/>
                <a:ea typeface="+mn-ea"/>
                <a:cs typeface="Arial"/>
              </a:rPr>
              <a:t>I’m </a:t>
            </a:r>
            <a:r>
              <a:rPr kumimoji="0" lang="en-US" sz="2600" b="0" i="0" u="none" strike="noStrike" kern="1200" cap="none" spc="-170" normalizeH="0" baseline="0" noProof="0" dirty="0">
                <a:ln>
                  <a:noFill/>
                </a:ln>
                <a:solidFill>
                  <a:schemeClr val="accent5">
                    <a:lumMod val="90000"/>
                    <a:lumOff val="10000"/>
                  </a:schemeClr>
                </a:solidFill>
                <a:effectLst/>
                <a:uLnTx/>
                <a:uFillTx/>
                <a:latin typeface="Arial"/>
                <a:ea typeface="+mn-ea"/>
                <a:cs typeface="Arial"/>
              </a:rPr>
              <a:t>so </a:t>
            </a:r>
            <a:r>
              <a:rPr kumimoji="0" lang="en-US" sz="2600" b="0" i="0" u="none" strike="noStrike" kern="1200" cap="none" spc="-75" normalizeH="0" baseline="0" noProof="0" dirty="0">
                <a:ln>
                  <a:noFill/>
                </a:ln>
                <a:solidFill>
                  <a:schemeClr val="accent5">
                    <a:lumMod val="90000"/>
                    <a:lumOff val="10000"/>
                  </a:schemeClr>
                </a:solidFill>
                <a:effectLst/>
                <a:uLnTx/>
                <a:uFillTx/>
                <a:latin typeface="Arial"/>
                <a:ea typeface="+mn-ea"/>
                <a:cs typeface="Arial"/>
              </a:rPr>
              <a:t>sorry </a:t>
            </a:r>
            <a:r>
              <a:rPr kumimoji="0" lang="en-US" sz="2600" b="0" i="0" u="none" strike="noStrike" kern="1200" cap="none" spc="-10" normalizeH="0" baseline="0" noProof="0" dirty="0">
                <a:ln>
                  <a:noFill/>
                </a:ln>
                <a:solidFill>
                  <a:schemeClr val="accent5">
                    <a:lumMod val="90000"/>
                    <a:lumOff val="10000"/>
                  </a:schemeClr>
                </a:solidFill>
                <a:effectLst/>
                <a:uLnTx/>
                <a:uFillTx/>
                <a:latin typeface="Arial"/>
                <a:ea typeface="+mn-ea"/>
                <a:cs typeface="Arial"/>
              </a:rPr>
              <a:t>for  </a:t>
            </a:r>
            <a:r>
              <a:rPr kumimoji="0" lang="en-US" sz="2600" b="0" i="0" u="none" strike="noStrike" kern="1200" cap="none" spc="-45" normalizeH="0" baseline="0" noProof="0" dirty="0">
                <a:ln>
                  <a:noFill/>
                </a:ln>
                <a:solidFill>
                  <a:schemeClr val="accent5">
                    <a:lumMod val="90000"/>
                    <a:lumOff val="10000"/>
                  </a:schemeClr>
                </a:solidFill>
                <a:effectLst/>
                <a:uLnTx/>
                <a:uFillTx/>
                <a:latin typeface="Arial"/>
                <a:ea typeface="+mn-ea"/>
                <a:cs typeface="Arial"/>
              </a:rPr>
              <a:t>what </a:t>
            </a:r>
            <a:r>
              <a:rPr kumimoji="0" lang="en-US" sz="2600" b="0" i="0" u="none" strike="noStrike" kern="1200" cap="none" spc="-65" normalizeH="0" baseline="0" noProof="0" dirty="0">
                <a:ln>
                  <a:noFill/>
                </a:ln>
                <a:solidFill>
                  <a:schemeClr val="accent5">
                    <a:lumMod val="90000"/>
                    <a:lumOff val="10000"/>
                  </a:schemeClr>
                </a:solidFill>
                <a:effectLst/>
                <a:uLnTx/>
                <a:uFillTx/>
                <a:latin typeface="Arial"/>
                <a:ea typeface="+mn-ea"/>
                <a:cs typeface="Arial"/>
              </a:rPr>
              <a:t>I</a:t>
            </a:r>
            <a:r>
              <a:rPr kumimoji="0" lang="en-US" sz="2600" b="0" i="0" u="none" strike="noStrike" kern="1200" cap="none" spc="-235" normalizeH="0" baseline="0" noProof="0" dirty="0">
                <a:ln>
                  <a:noFill/>
                </a:ln>
                <a:solidFill>
                  <a:schemeClr val="accent5">
                    <a:lumMod val="90000"/>
                    <a:lumOff val="10000"/>
                  </a:schemeClr>
                </a:solidFill>
                <a:effectLst/>
                <a:uLnTx/>
                <a:uFillTx/>
                <a:latin typeface="Arial"/>
                <a:ea typeface="+mn-ea"/>
                <a:cs typeface="Arial"/>
              </a:rPr>
              <a:t> </a:t>
            </a:r>
            <a:r>
              <a:rPr kumimoji="0" lang="en-US" sz="2600" b="0" i="0" u="none" strike="noStrike" kern="1200" cap="none" spc="-40" normalizeH="0" baseline="0" noProof="0" dirty="0">
                <a:ln>
                  <a:noFill/>
                </a:ln>
                <a:solidFill>
                  <a:schemeClr val="accent5">
                    <a:lumMod val="90000"/>
                    <a:lumOff val="10000"/>
                  </a:schemeClr>
                </a:solidFill>
                <a:effectLst/>
                <a:uLnTx/>
                <a:uFillTx/>
                <a:latin typeface="Arial"/>
                <a:ea typeface="+mn-ea"/>
                <a:cs typeface="Arial"/>
              </a:rPr>
              <a:t>did.”</a:t>
            </a:r>
            <a:endParaRPr kumimoji="0" lang="en-US" sz="2600" b="0" i="0" u="none" strike="noStrike" kern="1200" cap="none" spc="0" normalizeH="0" baseline="0" noProof="0" dirty="0">
              <a:ln>
                <a:noFill/>
              </a:ln>
              <a:solidFill>
                <a:schemeClr val="accent5">
                  <a:lumMod val="90000"/>
                  <a:lumOff val="10000"/>
                </a:schemeClr>
              </a:solidFill>
              <a:effectLst/>
              <a:uLnTx/>
              <a:uFillTx/>
              <a:latin typeface="Arial"/>
              <a:ea typeface="+mn-ea"/>
              <a:cs typeface="Arial"/>
            </a:endParaRPr>
          </a:p>
          <a:p>
            <a:pPr marL="0" indent="0">
              <a:buNone/>
            </a:pPr>
            <a:r>
              <a:rPr lang="en-US" sz="2800" dirty="0">
                <a:solidFill>
                  <a:schemeClr val="accent1">
                    <a:lumMod val="75000"/>
                  </a:schemeClr>
                </a:solidFill>
                <a:latin typeface="Arial" panose="020B0604020202020204" pitchFamily="34" charset="0"/>
                <a:cs typeface="Arial" panose="020B0604020202020204" pitchFamily="34" charset="0"/>
              </a:rPr>
              <a:t> </a:t>
            </a:r>
          </a:p>
          <a:p>
            <a:pPr marL="0" indent="0">
              <a:buNone/>
            </a:pPr>
            <a:endParaRPr lang="en-US" sz="3200" dirty="0">
              <a:solidFill>
                <a:schemeClr val="accent2">
                  <a:lumMod val="50000"/>
                  <a:lumOff val="50000"/>
                </a:schemeClr>
              </a:solidFill>
              <a:latin typeface="Arial" panose="020B0604020202020204" pitchFamily="34" charset="0"/>
              <a:cs typeface="Arial" panose="020B0604020202020204" pitchFamily="34" charset="0"/>
            </a:endParaRPr>
          </a:p>
          <a:p>
            <a:pPr marL="0" indent="0" algn="ctr">
              <a:buNone/>
            </a:pPr>
            <a:r>
              <a:rPr lang="en-US" sz="1200" dirty="0">
                <a:solidFill>
                  <a:schemeClr val="accent2">
                    <a:lumMod val="50000"/>
                    <a:lumOff val="50000"/>
                  </a:schemeClr>
                </a:solidFill>
                <a:latin typeface="Arial" panose="020B0604020202020204" pitchFamily="34" charset="0"/>
                <a:cs typeface="Arial" panose="020B0604020202020204" pitchFamily="34" charset="0"/>
              </a:rPr>
              <a:t>From Husch Blackwell Presentation 2020</a:t>
            </a:r>
          </a:p>
        </p:txBody>
      </p:sp>
    </p:spTree>
    <p:extLst>
      <p:ext uri="{BB962C8B-B14F-4D97-AF65-F5344CB8AC3E}">
        <p14:creationId xmlns:p14="http://schemas.microsoft.com/office/powerpoint/2010/main" val="1558951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68697" y="2667445"/>
            <a:ext cx="2947482" cy="1523110"/>
          </a:xfrm>
        </p:spPr>
        <p:txBody>
          <a:bodyPr anchor="t">
            <a:normAutofit fontScale="90000"/>
          </a:bodyPr>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What is Exculpatory Evidence?</a:t>
            </a:r>
          </a:p>
        </p:txBody>
      </p:sp>
      <p:sp>
        <p:nvSpPr>
          <p:cNvPr id="3" name="Content Placeholder 2"/>
          <p:cNvSpPr>
            <a:spLocks noGrp="1"/>
          </p:cNvSpPr>
          <p:nvPr>
            <p:ph idx="1"/>
          </p:nvPr>
        </p:nvSpPr>
        <p:spPr>
          <a:xfrm>
            <a:off x="3594847" y="878540"/>
            <a:ext cx="8193741" cy="5723467"/>
          </a:xfrm>
        </p:spPr>
        <p:txBody>
          <a:bodyPr anchor="t">
            <a:normAutofit/>
          </a:bodyPr>
          <a:lstStyle/>
          <a:p>
            <a:pPr marL="0" indent="0">
              <a:buNone/>
            </a:pPr>
            <a:endParaRPr lang="en-US" sz="3200" b="0" i="0" dirty="0">
              <a:solidFill>
                <a:schemeClr val="accent2">
                  <a:lumMod val="50000"/>
                  <a:lumOff val="50000"/>
                </a:schemeClr>
              </a:solidFill>
              <a:effectLst/>
              <a:latin typeface="Arial" panose="020B0604020202020204" pitchFamily="34" charset="0"/>
              <a:cs typeface="Arial" panose="020B0604020202020204" pitchFamily="34" charset="0"/>
            </a:endParaRPr>
          </a:p>
          <a:p>
            <a:pPr marL="0" indent="0">
              <a:buNone/>
            </a:pPr>
            <a:r>
              <a:rPr lang="en-US" sz="3200" dirty="0">
                <a:solidFill>
                  <a:schemeClr val="accent2">
                    <a:lumMod val="50000"/>
                    <a:lumOff val="50000"/>
                  </a:schemeClr>
                </a:solidFill>
                <a:latin typeface="Arial" panose="020B0604020202020204" pitchFamily="34" charset="0"/>
                <a:cs typeface="Arial" panose="020B0604020202020204" pitchFamily="34" charset="0"/>
              </a:rPr>
              <a:t>Information tending to support that the  respondent did not commit sexual  harassment as alleged</a:t>
            </a:r>
          </a:p>
          <a:p>
            <a:pPr marL="0" indent="0">
              <a:buNone/>
            </a:pPr>
            <a:endParaRPr lang="en-US" sz="2400" dirty="0">
              <a:solidFill>
                <a:schemeClr val="accent2">
                  <a:lumMod val="50000"/>
                  <a:lumOff val="50000"/>
                </a:schemeClr>
              </a:solidFill>
              <a:latin typeface="Arial" panose="020B0604020202020204" pitchFamily="34" charset="0"/>
              <a:cs typeface="Arial" panose="020B0604020202020204" pitchFamily="34" charset="0"/>
            </a:endParaRPr>
          </a:p>
          <a:p>
            <a:pPr marL="0" indent="0">
              <a:buNone/>
            </a:pPr>
            <a:r>
              <a:rPr lang="en-US" sz="2400" dirty="0">
                <a:solidFill>
                  <a:schemeClr val="accent5">
                    <a:lumMod val="90000"/>
                    <a:lumOff val="10000"/>
                  </a:schemeClr>
                </a:solidFill>
                <a:latin typeface="Arial" panose="020B0604020202020204" pitchFamily="34" charset="0"/>
                <a:cs typeface="Arial" panose="020B0604020202020204" pitchFamily="34" charset="0"/>
              </a:rPr>
              <a:t>Example:  A text message sent the day after an incident from the complainant stating:  </a:t>
            </a:r>
          </a:p>
          <a:p>
            <a:pPr marL="0" indent="0">
              <a:buNone/>
            </a:pPr>
            <a:r>
              <a:rPr lang="en-US" sz="2400" dirty="0">
                <a:solidFill>
                  <a:schemeClr val="accent5">
                    <a:lumMod val="90000"/>
                    <a:lumOff val="10000"/>
                  </a:schemeClr>
                </a:solidFill>
                <a:latin typeface="Arial" panose="020B0604020202020204" pitchFamily="34" charset="0"/>
                <a:cs typeface="Arial" panose="020B0604020202020204" pitchFamily="34" charset="0"/>
              </a:rPr>
              <a:t>“I know that I said ‘yes’ at the time.  And I knew what I was doing.  But now I feel like you just used me as a one-night-stand.”</a:t>
            </a:r>
          </a:p>
          <a:p>
            <a:pPr marL="0" indent="0">
              <a:buNone/>
            </a:pPr>
            <a:endParaRPr lang="en-US" sz="3200" dirty="0">
              <a:solidFill>
                <a:schemeClr val="accent2">
                  <a:lumMod val="50000"/>
                  <a:lumOff val="50000"/>
                </a:schemeClr>
              </a:solidFill>
              <a:latin typeface="Arial" panose="020B0604020202020204" pitchFamily="34" charset="0"/>
              <a:cs typeface="Arial" panose="020B0604020202020204" pitchFamily="34" charset="0"/>
            </a:endParaRPr>
          </a:p>
          <a:p>
            <a:pPr marL="0" indent="0" algn="ctr">
              <a:buNone/>
            </a:pPr>
            <a:r>
              <a:rPr lang="en-US" sz="1200" dirty="0">
                <a:solidFill>
                  <a:schemeClr val="accent2">
                    <a:lumMod val="50000"/>
                    <a:lumOff val="50000"/>
                  </a:schemeClr>
                </a:solidFill>
                <a:latin typeface="Arial" panose="020B0604020202020204" pitchFamily="34" charset="0"/>
                <a:cs typeface="Arial" panose="020B0604020202020204" pitchFamily="34" charset="0"/>
              </a:rPr>
              <a:t>From Husch Blackwell Presentation 2020</a:t>
            </a:r>
          </a:p>
        </p:txBody>
      </p:sp>
    </p:spTree>
    <p:extLst>
      <p:ext uri="{BB962C8B-B14F-4D97-AF65-F5344CB8AC3E}">
        <p14:creationId xmlns:p14="http://schemas.microsoft.com/office/powerpoint/2010/main" val="4031910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16824" y="2276418"/>
            <a:ext cx="2947482" cy="2305163"/>
          </a:xfrm>
        </p:spPr>
        <p:txBody>
          <a:bodyPr anchor="t"/>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Who determines the facts of the case?</a:t>
            </a:r>
          </a:p>
        </p:txBody>
      </p:sp>
      <p:sp>
        <p:nvSpPr>
          <p:cNvPr id="3" name="Content Placeholder 2"/>
          <p:cNvSpPr>
            <a:spLocks noGrp="1"/>
          </p:cNvSpPr>
          <p:nvPr>
            <p:ph idx="1"/>
          </p:nvPr>
        </p:nvSpPr>
        <p:spPr>
          <a:xfrm>
            <a:off x="3594847" y="878540"/>
            <a:ext cx="8193741" cy="5723467"/>
          </a:xfrm>
        </p:spPr>
        <p:txBody>
          <a:bodyPr anchor="t">
            <a:normAutofit/>
          </a:bodyPr>
          <a:lstStyle/>
          <a:p>
            <a:pPr marL="0" indent="0">
              <a:buNone/>
            </a:pPr>
            <a:endParaRPr lang="en-US" sz="3200" b="0" i="0" dirty="0">
              <a:solidFill>
                <a:schemeClr val="accent2">
                  <a:lumMod val="50000"/>
                  <a:lumOff val="50000"/>
                </a:schemeClr>
              </a:solidFill>
              <a:effectLst/>
              <a:latin typeface="Arial" panose="020B0604020202020204" pitchFamily="34" charset="0"/>
              <a:cs typeface="Arial" panose="020B0604020202020204" pitchFamily="34" charset="0"/>
            </a:endParaRPr>
          </a:p>
          <a:p>
            <a:r>
              <a:rPr lang="en-US" sz="3200" dirty="0">
                <a:solidFill>
                  <a:schemeClr val="accent2">
                    <a:lumMod val="50000"/>
                    <a:lumOff val="50000"/>
                  </a:schemeClr>
                </a:solidFill>
                <a:latin typeface="Arial" panose="020B0604020202020204" pitchFamily="34" charset="0"/>
                <a:cs typeface="Arial" panose="020B0604020202020204" pitchFamily="34" charset="0"/>
              </a:rPr>
              <a:t>Investigator?</a:t>
            </a:r>
          </a:p>
          <a:p>
            <a:r>
              <a:rPr lang="en-US" sz="3200" b="0" i="0" dirty="0">
                <a:solidFill>
                  <a:schemeClr val="accent2">
                    <a:lumMod val="50000"/>
                    <a:lumOff val="50000"/>
                  </a:schemeClr>
                </a:solidFill>
                <a:effectLst/>
                <a:latin typeface="Arial" panose="020B0604020202020204" pitchFamily="34" charset="0"/>
                <a:cs typeface="Arial" panose="020B0604020202020204" pitchFamily="34" charset="0"/>
              </a:rPr>
              <a:t>Comp</a:t>
            </a:r>
            <a:r>
              <a:rPr lang="en-US" sz="3200" dirty="0">
                <a:solidFill>
                  <a:schemeClr val="accent2">
                    <a:lumMod val="50000"/>
                    <a:lumOff val="50000"/>
                  </a:schemeClr>
                </a:solidFill>
                <a:latin typeface="Arial" panose="020B0604020202020204" pitchFamily="34" charset="0"/>
                <a:cs typeface="Arial" panose="020B0604020202020204" pitchFamily="34" charset="0"/>
              </a:rPr>
              <a:t>lainant?</a:t>
            </a:r>
          </a:p>
          <a:p>
            <a:r>
              <a:rPr lang="en-US" sz="3200" b="0" i="0" dirty="0">
                <a:solidFill>
                  <a:schemeClr val="accent2">
                    <a:lumMod val="50000"/>
                    <a:lumOff val="50000"/>
                  </a:schemeClr>
                </a:solidFill>
                <a:effectLst/>
                <a:latin typeface="Arial" panose="020B0604020202020204" pitchFamily="34" charset="0"/>
                <a:cs typeface="Arial" panose="020B0604020202020204" pitchFamily="34" charset="0"/>
              </a:rPr>
              <a:t>Respondent?</a:t>
            </a:r>
          </a:p>
          <a:p>
            <a:r>
              <a:rPr lang="en-US" sz="3200" dirty="0">
                <a:solidFill>
                  <a:schemeClr val="accent2">
                    <a:lumMod val="50000"/>
                    <a:lumOff val="50000"/>
                  </a:schemeClr>
                </a:solidFill>
                <a:latin typeface="Arial" panose="020B0604020202020204" pitchFamily="34" charset="0"/>
                <a:cs typeface="Arial" panose="020B0604020202020204" pitchFamily="34" charset="0"/>
              </a:rPr>
              <a:t>Witnesses?</a:t>
            </a:r>
          </a:p>
          <a:p>
            <a:r>
              <a:rPr lang="en-US" sz="3200" b="0" i="0" dirty="0">
                <a:solidFill>
                  <a:schemeClr val="accent2">
                    <a:lumMod val="50000"/>
                    <a:lumOff val="50000"/>
                  </a:schemeClr>
                </a:solidFill>
                <a:effectLst/>
                <a:latin typeface="Arial" panose="020B0604020202020204" pitchFamily="34" charset="0"/>
                <a:cs typeface="Arial" panose="020B0604020202020204" pitchFamily="34" charset="0"/>
              </a:rPr>
              <a:t>Investigative Re</a:t>
            </a:r>
            <a:r>
              <a:rPr lang="en-US" sz="3200" dirty="0">
                <a:solidFill>
                  <a:schemeClr val="accent2">
                    <a:lumMod val="50000"/>
                    <a:lumOff val="50000"/>
                  </a:schemeClr>
                </a:solidFill>
                <a:latin typeface="Arial" panose="020B0604020202020204" pitchFamily="34" charset="0"/>
                <a:cs typeface="Arial" panose="020B0604020202020204" pitchFamily="34" charset="0"/>
              </a:rPr>
              <a:t>port?</a:t>
            </a:r>
          </a:p>
          <a:p>
            <a:r>
              <a:rPr lang="en-US" sz="3200" b="0" i="0" dirty="0">
                <a:solidFill>
                  <a:schemeClr val="accent2">
                    <a:lumMod val="50000"/>
                    <a:lumOff val="50000"/>
                  </a:schemeClr>
                </a:solidFill>
                <a:effectLst/>
                <a:latin typeface="Arial" panose="020B0604020202020204" pitchFamily="34" charset="0"/>
                <a:cs typeface="Arial" panose="020B0604020202020204" pitchFamily="34" charset="0"/>
              </a:rPr>
              <a:t>Police Report?</a:t>
            </a:r>
          </a:p>
          <a:p>
            <a:r>
              <a:rPr lang="en-US" sz="3200" b="0" i="0" dirty="0">
                <a:solidFill>
                  <a:schemeClr val="accent2">
                    <a:lumMod val="50000"/>
                    <a:lumOff val="50000"/>
                  </a:schemeClr>
                </a:solidFill>
                <a:effectLst/>
                <a:latin typeface="Arial" panose="020B0604020202020204" pitchFamily="34" charset="0"/>
                <a:cs typeface="Arial" panose="020B0604020202020204" pitchFamily="34" charset="0"/>
              </a:rPr>
              <a:t>All of the above???</a:t>
            </a:r>
          </a:p>
        </p:txBody>
      </p:sp>
    </p:spTree>
    <p:extLst>
      <p:ext uri="{BB962C8B-B14F-4D97-AF65-F5344CB8AC3E}">
        <p14:creationId xmlns:p14="http://schemas.microsoft.com/office/powerpoint/2010/main" val="731388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8856" y="1855313"/>
            <a:ext cx="2947482" cy="3147374"/>
          </a:xfrm>
        </p:spPr>
        <p:txBody>
          <a:bodyPr anchor="t"/>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Who determines the facts of the case in criminal cases?</a:t>
            </a:r>
          </a:p>
        </p:txBody>
      </p:sp>
      <p:sp>
        <p:nvSpPr>
          <p:cNvPr id="3" name="Content Placeholder 2"/>
          <p:cNvSpPr>
            <a:spLocks noGrp="1"/>
          </p:cNvSpPr>
          <p:nvPr>
            <p:ph idx="1"/>
          </p:nvPr>
        </p:nvSpPr>
        <p:spPr>
          <a:xfrm>
            <a:off x="3594847" y="878540"/>
            <a:ext cx="8193741" cy="5723467"/>
          </a:xfrm>
        </p:spPr>
        <p:txBody>
          <a:bodyPr anchor="t">
            <a:normAutofit/>
          </a:bodyPr>
          <a:lstStyle/>
          <a:p>
            <a:pPr marL="0" indent="0">
              <a:buNone/>
            </a:pPr>
            <a:endParaRPr lang="en-US" sz="2800" b="0" i="0" dirty="0">
              <a:solidFill>
                <a:schemeClr val="accent2">
                  <a:lumMod val="50000"/>
                  <a:lumOff val="50000"/>
                </a:schemeClr>
              </a:solidFill>
              <a:effectLst/>
              <a:latin typeface="Roboto"/>
            </a:endParaRPr>
          </a:p>
          <a:p>
            <a:pPr marL="0" indent="0">
              <a:buNone/>
            </a:pPr>
            <a:r>
              <a:rPr lang="en-US" sz="2800" b="0" i="0" dirty="0">
                <a:solidFill>
                  <a:schemeClr val="accent2">
                    <a:lumMod val="50000"/>
                    <a:lumOff val="50000"/>
                  </a:schemeClr>
                </a:solidFill>
                <a:effectLst/>
                <a:latin typeface="Roboto"/>
              </a:rPr>
              <a:t>Criminal:</a:t>
            </a:r>
          </a:p>
          <a:p>
            <a:pPr marL="0" indent="0">
              <a:buNone/>
            </a:pPr>
            <a:r>
              <a:rPr lang="en-US" sz="2800" b="0" i="0" dirty="0">
                <a:solidFill>
                  <a:schemeClr val="accent2">
                    <a:lumMod val="50000"/>
                    <a:lumOff val="50000"/>
                  </a:schemeClr>
                </a:solidFill>
                <a:effectLst/>
                <a:latin typeface="Roboto"/>
              </a:rPr>
              <a:t>The jury is the </a:t>
            </a:r>
            <a:r>
              <a:rPr lang="en-US" sz="2800" b="1" i="0" dirty="0">
                <a:solidFill>
                  <a:schemeClr val="accent2">
                    <a:lumMod val="50000"/>
                    <a:lumOff val="50000"/>
                  </a:schemeClr>
                </a:solidFill>
                <a:effectLst/>
                <a:latin typeface="Roboto"/>
              </a:rPr>
              <a:t>fact</a:t>
            </a:r>
            <a:r>
              <a:rPr lang="en-US" sz="2800" b="0" i="0" dirty="0">
                <a:solidFill>
                  <a:schemeClr val="accent2">
                    <a:lumMod val="50000"/>
                    <a:lumOff val="50000"/>
                  </a:schemeClr>
                </a:solidFill>
                <a:effectLst/>
                <a:latin typeface="Roboto"/>
              </a:rPr>
              <a:t>-</a:t>
            </a:r>
            <a:r>
              <a:rPr lang="en-US" sz="2800" b="1" i="0" dirty="0">
                <a:solidFill>
                  <a:schemeClr val="accent2">
                    <a:lumMod val="50000"/>
                    <a:lumOff val="50000"/>
                  </a:schemeClr>
                </a:solidFill>
                <a:effectLst/>
                <a:latin typeface="Roboto"/>
              </a:rPr>
              <a:t>finder</a:t>
            </a:r>
            <a:r>
              <a:rPr lang="en-US" sz="2800" b="0" i="0" dirty="0">
                <a:solidFill>
                  <a:schemeClr val="accent2">
                    <a:lumMod val="50000"/>
                    <a:lumOff val="50000"/>
                  </a:schemeClr>
                </a:solidFill>
                <a:effectLst/>
                <a:latin typeface="Roboto"/>
              </a:rPr>
              <a:t>, but it is left to "find" </a:t>
            </a:r>
            <a:r>
              <a:rPr lang="en-US" sz="2800" b="1" i="0" dirty="0">
                <a:solidFill>
                  <a:schemeClr val="accent2">
                    <a:lumMod val="50000"/>
                    <a:lumOff val="50000"/>
                  </a:schemeClr>
                </a:solidFill>
                <a:effectLst/>
                <a:latin typeface="Roboto"/>
              </a:rPr>
              <a:t>facts</a:t>
            </a:r>
            <a:r>
              <a:rPr lang="en-US" sz="2800" b="0" i="0" dirty="0">
                <a:solidFill>
                  <a:schemeClr val="accent2">
                    <a:lumMod val="50000"/>
                    <a:lumOff val="50000"/>
                  </a:schemeClr>
                </a:solidFill>
                <a:effectLst/>
                <a:latin typeface="Roboto"/>
              </a:rPr>
              <a:t> only from the evidence which is legally admissible. The judge instructs the jury on the legal principles or rules that must be followed in weighing the </a:t>
            </a:r>
            <a:r>
              <a:rPr lang="en-US" sz="2800" b="1" i="0" dirty="0">
                <a:solidFill>
                  <a:schemeClr val="accent2">
                    <a:lumMod val="50000"/>
                    <a:lumOff val="50000"/>
                  </a:schemeClr>
                </a:solidFill>
                <a:effectLst/>
                <a:latin typeface="Roboto"/>
              </a:rPr>
              <a:t>facts</a:t>
            </a:r>
            <a:r>
              <a:rPr lang="en-US" sz="2800" b="0" i="0" dirty="0">
                <a:solidFill>
                  <a:schemeClr val="accent2">
                    <a:lumMod val="50000"/>
                    <a:lumOff val="50000"/>
                  </a:schemeClr>
                </a:solidFill>
                <a:effectLst/>
                <a:latin typeface="Roboto"/>
              </a:rPr>
              <a:t>. If the jury finds the accused guilty, it is up to the judge to sentence the defendant.</a:t>
            </a:r>
          </a:p>
          <a:p>
            <a:pPr marL="0" indent="0">
              <a:buNone/>
            </a:pPr>
            <a:endParaRPr lang="en-US" sz="2800" b="0" i="0" dirty="0">
              <a:solidFill>
                <a:srgbClr val="202124"/>
              </a:solidFill>
              <a:effectLst/>
              <a:latin typeface="Roboto"/>
            </a:endParaRPr>
          </a:p>
          <a:p>
            <a:pPr marL="0" indent="0">
              <a:buNone/>
            </a:pPr>
            <a:endParaRPr lang="en-US" sz="2800" dirty="0">
              <a:solidFill>
                <a:srgbClr val="202124"/>
              </a:solidFill>
              <a:latin typeface="Roboto"/>
              <a:cs typeface="Arial" panose="020B0604020202020204" pitchFamily="34" charset="0"/>
            </a:endParaRPr>
          </a:p>
          <a:p>
            <a:pPr marL="0" indent="0" algn="ctr">
              <a:buNone/>
            </a:pPr>
            <a:r>
              <a:rPr lang="en-US" sz="1400" dirty="0">
                <a:solidFill>
                  <a:schemeClr val="accent2">
                    <a:lumMod val="50000"/>
                    <a:lumOff val="50000"/>
                  </a:schemeClr>
                </a:solidFill>
                <a:latin typeface="Roboto"/>
                <a:cs typeface="Arial" panose="020B0604020202020204" pitchFamily="34" charset="0"/>
              </a:rPr>
              <a:t>www.americanbar.org</a:t>
            </a:r>
            <a:endParaRPr lang="en-US" sz="1400" b="0" i="0" dirty="0">
              <a:solidFill>
                <a:schemeClr val="accent2">
                  <a:lumMod val="50000"/>
                  <a:lumOff val="50000"/>
                </a:schemeClr>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3715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89014" y="2132039"/>
            <a:ext cx="2947482" cy="2593921"/>
          </a:xfrm>
        </p:spPr>
        <p:txBody>
          <a:bodyPr anchor="t"/>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Who determines the facts of the case in civil cases?</a:t>
            </a:r>
          </a:p>
        </p:txBody>
      </p:sp>
      <p:sp>
        <p:nvSpPr>
          <p:cNvPr id="3" name="Content Placeholder 2"/>
          <p:cNvSpPr>
            <a:spLocks noGrp="1"/>
          </p:cNvSpPr>
          <p:nvPr>
            <p:ph idx="1"/>
          </p:nvPr>
        </p:nvSpPr>
        <p:spPr>
          <a:xfrm>
            <a:off x="3594847" y="878540"/>
            <a:ext cx="8193741" cy="5723467"/>
          </a:xfrm>
        </p:spPr>
        <p:txBody>
          <a:bodyPr anchor="t">
            <a:normAutofit/>
          </a:bodyPr>
          <a:lstStyle/>
          <a:p>
            <a:pPr marL="0" indent="0">
              <a:buNone/>
            </a:pPr>
            <a:endParaRPr lang="en-US" sz="2800" b="0" i="0" dirty="0">
              <a:solidFill>
                <a:schemeClr val="accent2">
                  <a:lumMod val="50000"/>
                  <a:lumOff val="50000"/>
                </a:schemeClr>
              </a:solidFill>
              <a:effectLst/>
              <a:latin typeface="Roboto"/>
            </a:endParaRPr>
          </a:p>
          <a:p>
            <a:pPr marL="0" indent="0">
              <a:buNone/>
            </a:pPr>
            <a:r>
              <a:rPr lang="en-US" sz="2800" b="0" i="0" dirty="0">
                <a:solidFill>
                  <a:schemeClr val="accent2">
                    <a:lumMod val="50000"/>
                    <a:lumOff val="50000"/>
                  </a:schemeClr>
                </a:solidFill>
                <a:effectLst/>
                <a:latin typeface="Roboto"/>
              </a:rPr>
              <a:t>Civil:</a:t>
            </a:r>
          </a:p>
          <a:p>
            <a:pPr marL="0" indent="0">
              <a:buNone/>
            </a:pPr>
            <a:endParaRPr lang="en-US" sz="2800" b="0" i="0" dirty="0">
              <a:solidFill>
                <a:schemeClr val="accent2">
                  <a:lumMod val="50000"/>
                  <a:lumOff val="50000"/>
                </a:schemeClr>
              </a:solidFill>
              <a:effectLst/>
              <a:latin typeface="Roboto"/>
            </a:endParaRPr>
          </a:p>
          <a:p>
            <a:pPr marL="0" indent="0">
              <a:buNone/>
            </a:pPr>
            <a:r>
              <a:rPr lang="en-US" sz="2800" b="0" i="0" dirty="0">
                <a:solidFill>
                  <a:srgbClr val="202124"/>
                </a:solidFill>
                <a:effectLst/>
                <a:latin typeface="Roboto"/>
              </a:rPr>
              <a:t> </a:t>
            </a:r>
            <a:r>
              <a:rPr lang="en-US" sz="2800" b="0" i="0" dirty="0">
                <a:solidFill>
                  <a:schemeClr val="accent2">
                    <a:lumMod val="50000"/>
                    <a:lumOff val="50000"/>
                  </a:schemeClr>
                </a:solidFill>
                <a:effectLst/>
                <a:latin typeface="Roboto"/>
              </a:rPr>
              <a:t>… the jury is the “fact finder” who decides which party's version of the facts to believe and who ultimately wins or loses.</a:t>
            </a:r>
          </a:p>
          <a:p>
            <a:pPr marL="0" indent="0">
              <a:buNone/>
            </a:pPr>
            <a:endParaRPr lang="en-US" sz="2800" b="0" i="0" dirty="0">
              <a:solidFill>
                <a:schemeClr val="accent2">
                  <a:lumMod val="50000"/>
                  <a:lumOff val="50000"/>
                </a:schemeClr>
              </a:solidFill>
              <a:effectLst/>
              <a:latin typeface="Roboto"/>
            </a:endParaRPr>
          </a:p>
          <a:p>
            <a:pPr marL="0" indent="0">
              <a:buNone/>
            </a:pPr>
            <a:endParaRPr lang="en-US" sz="2800" dirty="0">
              <a:solidFill>
                <a:schemeClr val="accent2">
                  <a:lumMod val="50000"/>
                  <a:lumOff val="50000"/>
                </a:schemeClr>
              </a:solidFill>
              <a:latin typeface="Roboto"/>
            </a:endParaRPr>
          </a:p>
          <a:p>
            <a:pPr marL="0" indent="0">
              <a:buNone/>
            </a:pPr>
            <a:endParaRPr lang="en-US" sz="2800" b="0" i="0" dirty="0">
              <a:solidFill>
                <a:schemeClr val="accent2">
                  <a:lumMod val="50000"/>
                  <a:lumOff val="50000"/>
                </a:schemeClr>
              </a:solidFill>
              <a:effectLst/>
              <a:latin typeface="Roboto"/>
            </a:endParaRPr>
          </a:p>
          <a:p>
            <a:pPr marL="0" indent="0" algn="ctr">
              <a:buNone/>
            </a:pPr>
            <a:r>
              <a:rPr lang="en-US" sz="1400" b="0" i="0" dirty="0">
                <a:solidFill>
                  <a:schemeClr val="accent2">
                    <a:lumMod val="50000"/>
                    <a:lumOff val="50000"/>
                  </a:schemeClr>
                </a:solidFill>
                <a:effectLst/>
                <a:latin typeface="Roboto"/>
              </a:rPr>
              <a:t>www.civillawselfhelpcenter.org </a:t>
            </a:r>
          </a:p>
          <a:p>
            <a:pPr marL="0" indent="0">
              <a:buNone/>
            </a:pPr>
            <a:endParaRPr lang="en-US" sz="2800" dirty="0">
              <a:solidFill>
                <a:srgbClr val="202124"/>
              </a:solidFill>
              <a:latin typeface="Roboto"/>
              <a:cs typeface="Arial" panose="020B0604020202020204" pitchFamily="34" charset="0"/>
            </a:endParaRPr>
          </a:p>
        </p:txBody>
      </p:sp>
    </p:spTree>
    <p:extLst>
      <p:ext uri="{BB962C8B-B14F-4D97-AF65-F5344CB8AC3E}">
        <p14:creationId xmlns:p14="http://schemas.microsoft.com/office/powerpoint/2010/main" val="4221552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52919" y="1295845"/>
            <a:ext cx="2947482" cy="4266310"/>
          </a:xfrm>
        </p:spPr>
        <p:txBody>
          <a:bodyPr anchor="t">
            <a:normAutofit/>
          </a:bodyPr>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Who determines the facts of the case in Title IX Student Conduct cases?</a:t>
            </a:r>
          </a:p>
        </p:txBody>
      </p:sp>
      <p:sp>
        <p:nvSpPr>
          <p:cNvPr id="3" name="Content Placeholder 2"/>
          <p:cNvSpPr>
            <a:spLocks noGrp="1"/>
          </p:cNvSpPr>
          <p:nvPr>
            <p:ph idx="1"/>
          </p:nvPr>
        </p:nvSpPr>
        <p:spPr>
          <a:xfrm>
            <a:off x="3625845" y="1123837"/>
            <a:ext cx="7734414" cy="5010816"/>
          </a:xfrm>
        </p:spPr>
        <p:txBody>
          <a:bodyPr anchor="t">
            <a:normAutofit/>
          </a:bodyPr>
          <a:lstStyle/>
          <a:p>
            <a:pPr marL="0" indent="0">
              <a:buNone/>
            </a:pPr>
            <a:r>
              <a:rPr lang="en-US" sz="2800" b="0" i="0" dirty="0">
                <a:solidFill>
                  <a:schemeClr val="accent2">
                    <a:lumMod val="50000"/>
                    <a:lumOff val="50000"/>
                  </a:schemeClr>
                </a:solidFill>
                <a:effectLst/>
                <a:latin typeface="Roboto"/>
              </a:rPr>
              <a:t>Student Title IX case:</a:t>
            </a:r>
          </a:p>
          <a:p>
            <a:pPr marL="0" indent="0">
              <a:buNone/>
            </a:pPr>
            <a:endParaRPr lang="en-US" sz="2800" b="0" i="0" dirty="0">
              <a:solidFill>
                <a:schemeClr val="accent2">
                  <a:lumMod val="50000"/>
                  <a:lumOff val="50000"/>
                </a:schemeClr>
              </a:solidFill>
              <a:effectLst/>
              <a:latin typeface="Roboto"/>
            </a:endParaRPr>
          </a:p>
          <a:p>
            <a:pPr marL="0" indent="0">
              <a:buNone/>
            </a:pPr>
            <a:r>
              <a:rPr lang="en-US" sz="2800" b="0" i="0" dirty="0">
                <a:solidFill>
                  <a:schemeClr val="accent2">
                    <a:lumMod val="50000"/>
                    <a:lumOff val="50000"/>
                  </a:schemeClr>
                </a:solidFill>
                <a:effectLst/>
                <a:latin typeface="Roboto"/>
              </a:rPr>
              <a:t>The hearing board or hearin</a:t>
            </a:r>
            <a:r>
              <a:rPr lang="en-US" sz="2800" dirty="0">
                <a:solidFill>
                  <a:schemeClr val="accent2">
                    <a:lumMod val="50000"/>
                    <a:lumOff val="50000"/>
                  </a:schemeClr>
                </a:solidFill>
                <a:latin typeface="Roboto"/>
              </a:rPr>
              <a:t>g officer</a:t>
            </a:r>
            <a:r>
              <a:rPr lang="en-US" sz="2800" b="0" i="0" dirty="0">
                <a:solidFill>
                  <a:schemeClr val="accent2">
                    <a:lumMod val="50000"/>
                    <a:lumOff val="50000"/>
                  </a:schemeClr>
                </a:solidFill>
                <a:effectLst/>
                <a:latin typeface="Roboto"/>
              </a:rPr>
              <a:t> are the </a:t>
            </a:r>
            <a:r>
              <a:rPr lang="en-US" sz="2800" b="1" i="0" dirty="0">
                <a:solidFill>
                  <a:schemeClr val="accent2">
                    <a:lumMod val="50000"/>
                    <a:lumOff val="50000"/>
                  </a:schemeClr>
                </a:solidFill>
                <a:effectLst/>
                <a:latin typeface="Roboto"/>
              </a:rPr>
              <a:t>fact</a:t>
            </a:r>
            <a:r>
              <a:rPr lang="en-US" sz="2800" b="0" i="0" dirty="0">
                <a:solidFill>
                  <a:schemeClr val="accent2">
                    <a:lumMod val="50000"/>
                    <a:lumOff val="50000"/>
                  </a:schemeClr>
                </a:solidFill>
                <a:effectLst/>
                <a:latin typeface="Roboto"/>
              </a:rPr>
              <a:t>-</a:t>
            </a:r>
            <a:r>
              <a:rPr lang="en-US" sz="2800" b="1" i="0" dirty="0">
                <a:solidFill>
                  <a:schemeClr val="accent2">
                    <a:lumMod val="50000"/>
                    <a:lumOff val="50000"/>
                  </a:schemeClr>
                </a:solidFill>
                <a:effectLst/>
                <a:latin typeface="Roboto"/>
              </a:rPr>
              <a:t>finders</a:t>
            </a:r>
            <a:r>
              <a:rPr lang="en-US" sz="2800" b="0" i="0" dirty="0">
                <a:solidFill>
                  <a:schemeClr val="accent2">
                    <a:lumMod val="50000"/>
                    <a:lumOff val="50000"/>
                  </a:schemeClr>
                </a:solidFill>
                <a:effectLst/>
                <a:latin typeface="Roboto"/>
              </a:rPr>
              <a:t>, but they are left to "find" </a:t>
            </a:r>
            <a:r>
              <a:rPr lang="en-US" sz="2800" b="1" i="0" dirty="0">
                <a:solidFill>
                  <a:schemeClr val="accent2">
                    <a:lumMod val="50000"/>
                    <a:lumOff val="50000"/>
                  </a:schemeClr>
                </a:solidFill>
                <a:effectLst/>
                <a:latin typeface="Roboto"/>
              </a:rPr>
              <a:t>facts</a:t>
            </a:r>
            <a:r>
              <a:rPr lang="en-US" sz="2800" b="0" i="0" dirty="0">
                <a:solidFill>
                  <a:schemeClr val="accent2">
                    <a:lumMod val="50000"/>
                    <a:lumOff val="50000"/>
                  </a:schemeClr>
                </a:solidFill>
                <a:effectLst/>
                <a:latin typeface="Roboto"/>
              </a:rPr>
              <a:t> only from </a:t>
            </a:r>
            <a:r>
              <a:rPr lang="en-US" sz="2800" b="0" i="0" u="sng" dirty="0">
                <a:solidFill>
                  <a:schemeClr val="accent2">
                    <a:lumMod val="50000"/>
                    <a:lumOff val="50000"/>
                  </a:schemeClr>
                </a:solidFill>
                <a:effectLst/>
                <a:latin typeface="Roboto"/>
              </a:rPr>
              <a:t>relevant</a:t>
            </a:r>
            <a:r>
              <a:rPr lang="en-US" sz="2800" b="0" i="0" dirty="0">
                <a:solidFill>
                  <a:schemeClr val="accent2">
                    <a:lumMod val="50000"/>
                    <a:lumOff val="50000"/>
                  </a:schemeClr>
                </a:solidFill>
                <a:effectLst/>
                <a:latin typeface="Roboto"/>
              </a:rPr>
              <a:t> evidence presented in a hearing.  </a:t>
            </a:r>
          </a:p>
          <a:p>
            <a:pPr marL="0" indent="0">
              <a:buNone/>
            </a:pPr>
            <a:endParaRPr lang="en-US" sz="2800" dirty="0">
              <a:solidFill>
                <a:schemeClr val="accent2">
                  <a:lumMod val="50000"/>
                  <a:lumOff val="50000"/>
                </a:schemeClr>
              </a:solidFill>
              <a:latin typeface="Roboto"/>
            </a:endParaRPr>
          </a:p>
          <a:p>
            <a:pPr marL="0" indent="0">
              <a:buNone/>
            </a:pPr>
            <a:r>
              <a:rPr lang="en-US" sz="2800" b="0" i="0" dirty="0">
                <a:solidFill>
                  <a:schemeClr val="accent2">
                    <a:lumMod val="50000"/>
                    <a:lumOff val="50000"/>
                  </a:schemeClr>
                </a:solidFill>
                <a:effectLst/>
                <a:latin typeface="Roboto"/>
              </a:rPr>
              <a:t>There are two individuals who determine  relevancy:  the investigator and the Chair of the Hearing Board or Hearing Officer </a:t>
            </a:r>
            <a:endParaRPr lang="en-US" sz="3200" b="0" i="0" dirty="0">
              <a:solidFill>
                <a:schemeClr val="accent2">
                  <a:lumMod val="50000"/>
                  <a:lumOff val="50000"/>
                </a:schemeClr>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3040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nchor="t">
            <a:normAutofit/>
          </a:bodyPr>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Relevancy Determination Process</a:t>
            </a:r>
          </a:p>
        </p:txBody>
      </p:sp>
      <p:sp>
        <p:nvSpPr>
          <p:cNvPr id="3" name="Content Placeholder 2"/>
          <p:cNvSpPr>
            <a:spLocks noGrp="1"/>
          </p:cNvSpPr>
          <p:nvPr>
            <p:ph idx="1"/>
          </p:nvPr>
        </p:nvSpPr>
        <p:spPr>
          <a:xfrm>
            <a:off x="3563851" y="1123837"/>
            <a:ext cx="7780909" cy="5057311"/>
          </a:xfrm>
        </p:spPr>
        <p:txBody>
          <a:bodyPr anchor="t">
            <a:normAutofit/>
          </a:bodyPr>
          <a:lstStyle/>
          <a:p>
            <a:pPr marL="0" indent="0">
              <a:lnSpc>
                <a:spcPct val="100000"/>
              </a:lnSpc>
              <a:spcBef>
                <a:spcPts val="0"/>
              </a:spcBef>
              <a:buNone/>
            </a:pPr>
            <a:r>
              <a:rPr lang="en-US" sz="2800" b="1" i="0" dirty="0">
                <a:solidFill>
                  <a:schemeClr val="accent2">
                    <a:lumMod val="50000"/>
                    <a:lumOff val="50000"/>
                  </a:schemeClr>
                </a:solidFill>
                <a:effectLst/>
                <a:latin typeface="Roboto"/>
              </a:rPr>
              <a:t>How to determine relevancy:</a:t>
            </a:r>
          </a:p>
          <a:p>
            <a:pPr marL="0" indent="0">
              <a:lnSpc>
                <a:spcPct val="100000"/>
              </a:lnSpc>
              <a:spcBef>
                <a:spcPts val="0"/>
              </a:spcBef>
              <a:buNone/>
            </a:pPr>
            <a:endParaRPr lang="en-US" sz="2800" dirty="0">
              <a:solidFill>
                <a:schemeClr val="accent2">
                  <a:lumMod val="50000"/>
                  <a:lumOff val="50000"/>
                </a:schemeClr>
              </a:solidFill>
              <a:latin typeface="Roboto"/>
            </a:endParaRPr>
          </a:p>
          <a:p>
            <a:pPr marL="0" indent="0">
              <a:lnSpc>
                <a:spcPct val="100000"/>
              </a:lnSpc>
              <a:spcBef>
                <a:spcPts val="0"/>
              </a:spcBef>
              <a:buNone/>
            </a:pPr>
            <a:r>
              <a:rPr lang="en-US" sz="2800" b="0" i="0" dirty="0">
                <a:solidFill>
                  <a:schemeClr val="accent2">
                    <a:lumMod val="50000"/>
                    <a:lumOff val="50000"/>
                  </a:schemeClr>
                </a:solidFill>
                <a:effectLst/>
                <a:latin typeface="Roboto"/>
              </a:rPr>
              <a:t>1. Review the evidence being offered</a:t>
            </a:r>
          </a:p>
          <a:p>
            <a:pPr marL="0" indent="0">
              <a:lnSpc>
                <a:spcPct val="100000"/>
              </a:lnSpc>
              <a:spcBef>
                <a:spcPts val="0"/>
              </a:spcBef>
              <a:buNone/>
            </a:pPr>
            <a:endParaRPr lang="en-US" sz="2800" b="0" i="0" dirty="0">
              <a:solidFill>
                <a:schemeClr val="accent2">
                  <a:lumMod val="50000"/>
                  <a:lumOff val="50000"/>
                </a:schemeClr>
              </a:solidFill>
              <a:effectLst/>
              <a:latin typeface="Roboto"/>
            </a:endParaRPr>
          </a:p>
          <a:p>
            <a:pPr marL="0" indent="0">
              <a:lnSpc>
                <a:spcPct val="100000"/>
              </a:lnSpc>
              <a:spcBef>
                <a:spcPts val="0"/>
              </a:spcBef>
              <a:buNone/>
            </a:pPr>
            <a:r>
              <a:rPr lang="en-US" sz="2800" b="0" i="0" dirty="0">
                <a:solidFill>
                  <a:schemeClr val="accent2">
                    <a:lumMod val="50000"/>
                    <a:lumOff val="50000"/>
                  </a:schemeClr>
                </a:solidFill>
                <a:effectLst/>
                <a:latin typeface="Roboto"/>
              </a:rPr>
              <a:t>2. Consider the allegations of the Title IX sex</a:t>
            </a:r>
          </a:p>
          <a:p>
            <a:pPr marL="0" indent="0">
              <a:lnSpc>
                <a:spcPct val="100000"/>
              </a:lnSpc>
              <a:spcBef>
                <a:spcPts val="0"/>
              </a:spcBef>
              <a:buNone/>
            </a:pPr>
            <a:r>
              <a:rPr lang="en-US" sz="2800" b="0" i="0" dirty="0">
                <a:solidFill>
                  <a:schemeClr val="accent2">
                    <a:lumMod val="50000"/>
                    <a:lumOff val="50000"/>
                  </a:schemeClr>
                </a:solidFill>
                <a:effectLst/>
                <a:latin typeface="Roboto"/>
              </a:rPr>
              <a:t>    harassment complaint</a:t>
            </a:r>
          </a:p>
          <a:p>
            <a:pPr marL="0" indent="0">
              <a:lnSpc>
                <a:spcPct val="100000"/>
              </a:lnSpc>
              <a:spcBef>
                <a:spcPts val="0"/>
              </a:spcBef>
              <a:buNone/>
            </a:pPr>
            <a:endParaRPr lang="en-US" sz="2800" b="0" i="0" dirty="0">
              <a:solidFill>
                <a:schemeClr val="accent2">
                  <a:lumMod val="50000"/>
                  <a:lumOff val="50000"/>
                </a:schemeClr>
              </a:solidFill>
              <a:effectLst/>
              <a:latin typeface="Roboto"/>
            </a:endParaRPr>
          </a:p>
          <a:p>
            <a:pPr marL="0" indent="0">
              <a:lnSpc>
                <a:spcPct val="100000"/>
              </a:lnSpc>
              <a:spcBef>
                <a:spcPts val="0"/>
              </a:spcBef>
              <a:buNone/>
            </a:pPr>
            <a:r>
              <a:rPr lang="en-US" sz="2800" b="0" i="0" dirty="0">
                <a:solidFill>
                  <a:schemeClr val="accent2">
                    <a:lumMod val="50000"/>
                    <a:lumOff val="50000"/>
                  </a:schemeClr>
                </a:solidFill>
                <a:effectLst/>
                <a:latin typeface="Roboto"/>
              </a:rPr>
              <a:t>3. Ask yourself whether the evidence being</a:t>
            </a:r>
          </a:p>
          <a:p>
            <a:pPr marL="0" indent="0">
              <a:lnSpc>
                <a:spcPct val="100000"/>
              </a:lnSpc>
              <a:spcBef>
                <a:spcPts val="0"/>
              </a:spcBef>
              <a:buNone/>
            </a:pPr>
            <a:r>
              <a:rPr lang="en-US" sz="2800" b="0" i="0" dirty="0">
                <a:solidFill>
                  <a:schemeClr val="accent2">
                    <a:lumMod val="50000"/>
                    <a:lumOff val="50000"/>
                  </a:schemeClr>
                </a:solidFill>
                <a:effectLst/>
                <a:latin typeface="Roboto"/>
              </a:rPr>
              <a:t>   offered has the potential to prove/explain or  </a:t>
            </a:r>
          </a:p>
          <a:p>
            <a:pPr marL="0" indent="0">
              <a:lnSpc>
                <a:spcPct val="100000"/>
              </a:lnSpc>
              <a:spcBef>
                <a:spcPts val="0"/>
              </a:spcBef>
              <a:buNone/>
            </a:pPr>
            <a:r>
              <a:rPr lang="en-US" sz="2800" b="0" i="0" dirty="0">
                <a:solidFill>
                  <a:schemeClr val="accent2">
                    <a:lumMod val="50000"/>
                    <a:lumOff val="50000"/>
                  </a:schemeClr>
                </a:solidFill>
                <a:effectLst/>
                <a:latin typeface="Roboto"/>
              </a:rPr>
              <a:t>   disprove an incident under investigation</a:t>
            </a:r>
          </a:p>
          <a:p>
            <a:pPr marL="0" indent="0">
              <a:lnSpc>
                <a:spcPct val="100000"/>
              </a:lnSpc>
              <a:spcBef>
                <a:spcPts val="0"/>
              </a:spcBef>
              <a:buNone/>
            </a:pPr>
            <a:r>
              <a:rPr lang="en-US" sz="2800" b="0" i="0" dirty="0">
                <a:solidFill>
                  <a:schemeClr val="accent2">
                    <a:lumMod val="50000"/>
                    <a:lumOff val="50000"/>
                  </a:schemeClr>
                </a:solidFill>
                <a:effectLst/>
                <a:latin typeface="Roboto"/>
              </a:rPr>
              <a:t> </a:t>
            </a:r>
            <a:endParaRPr lang="en-US" sz="3200" b="0" i="0" dirty="0">
              <a:solidFill>
                <a:schemeClr val="accent2">
                  <a:lumMod val="50000"/>
                  <a:lumOff val="50000"/>
                </a:schemeClr>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960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nchor="t">
            <a:normAutofit/>
          </a:bodyPr>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Relevancy Determination Process:</a:t>
            </a:r>
            <a:r>
              <a:rPr lang="en-US" altLang="en-US" baseline="0" dirty="0">
                <a:solidFill>
                  <a:schemeClr val="accent6">
                    <a:lumMod val="90000"/>
                    <a:lumOff val="10000"/>
                  </a:schemeClr>
                </a:solidFill>
                <a:latin typeface="Arial" panose="020B0604020202020204" pitchFamily="34" charset="0"/>
                <a:cs typeface="Arial" panose="020B0604020202020204" pitchFamily="34" charset="0"/>
              </a:rPr>
              <a:t> </a:t>
            </a:r>
            <a:r>
              <a:rPr lang="en-US" altLang="en-US" dirty="0">
                <a:solidFill>
                  <a:schemeClr val="accent6">
                    <a:lumMod val="90000"/>
                    <a:lumOff val="10000"/>
                  </a:schemeClr>
                </a:solidFill>
                <a:latin typeface="Arial" panose="020B0604020202020204" pitchFamily="34" charset="0"/>
                <a:cs typeface="Arial" panose="020B0604020202020204" pitchFamily="34" charset="0"/>
              </a:rPr>
              <a:t>Pro Tip</a:t>
            </a:r>
          </a:p>
        </p:txBody>
      </p:sp>
      <p:sp>
        <p:nvSpPr>
          <p:cNvPr id="3" name="Content Placeholder 2"/>
          <p:cNvSpPr>
            <a:spLocks noGrp="1"/>
          </p:cNvSpPr>
          <p:nvPr>
            <p:ph idx="1"/>
          </p:nvPr>
        </p:nvSpPr>
        <p:spPr>
          <a:xfrm>
            <a:off x="3533615" y="852407"/>
            <a:ext cx="7811146" cy="5328741"/>
          </a:xfrm>
        </p:spPr>
        <p:txBody>
          <a:bodyPr anchor="t">
            <a:normAutofit/>
          </a:bodyPr>
          <a:lstStyle/>
          <a:p>
            <a:pPr marL="0" indent="0">
              <a:lnSpc>
                <a:spcPct val="100000"/>
              </a:lnSpc>
              <a:spcBef>
                <a:spcPts val="0"/>
              </a:spcBef>
              <a:buNone/>
            </a:pPr>
            <a:r>
              <a:rPr lang="en-US" sz="2800" b="0" i="0" dirty="0">
                <a:solidFill>
                  <a:schemeClr val="accent2">
                    <a:lumMod val="50000"/>
                    <a:lumOff val="50000"/>
                  </a:schemeClr>
                </a:solidFill>
                <a:effectLst/>
                <a:latin typeface="Roboto"/>
              </a:rPr>
              <a:t>The Releva</a:t>
            </a:r>
            <a:r>
              <a:rPr lang="en-US" sz="2800" dirty="0">
                <a:solidFill>
                  <a:schemeClr val="accent2">
                    <a:lumMod val="50000"/>
                    <a:lumOff val="50000"/>
                  </a:schemeClr>
                </a:solidFill>
                <a:latin typeface="Roboto"/>
              </a:rPr>
              <a:t>ncy Determination Process allows/requires you to apply your education, experience, training, and expertise to your decision-making process. </a:t>
            </a:r>
            <a:r>
              <a:rPr lang="en-US" sz="2800" b="0" i="0" dirty="0">
                <a:solidFill>
                  <a:schemeClr val="accent2">
                    <a:lumMod val="50000"/>
                    <a:lumOff val="50000"/>
                  </a:schemeClr>
                </a:solidFill>
                <a:effectLst/>
                <a:latin typeface="Roboto"/>
              </a:rPr>
              <a:t>When asked in an OCR Complaint Investigation or in litigation about how you reached a conclusion about relevancy (or anything else for that matter), your ability to demonstrate that you were reasonable (that is, you reasoned your way to a decision) by applying your education, experience, training, and expertise will serve as a protection for you.  </a:t>
            </a:r>
            <a:endParaRPr lang="en-US" sz="3200" b="0" i="0" dirty="0">
              <a:solidFill>
                <a:schemeClr val="accent2">
                  <a:lumMod val="50000"/>
                  <a:lumOff val="50000"/>
                </a:schemeClr>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0781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What is the Purpose of an Investigation?</a:t>
            </a:r>
          </a:p>
        </p:txBody>
      </p:sp>
      <p:sp>
        <p:nvSpPr>
          <p:cNvPr id="3" name="Content Placeholder 2"/>
          <p:cNvSpPr>
            <a:spLocks noGrp="1"/>
          </p:cNvSpPr>
          <p:nvPr>
            <p:ph idx="1"/>
          </p:nvPr>
        </p:nvSpPr>
        <p:spPr>
          <a:xfrm>
            <a:off x="3594847" y="878540"/>
            <a:ext cx="8193741" cy="5723467"/>
          </a:xfrm>
        </p:spPr>
        <p:txBody>
          <a:bodyPr anchor="t">
            <a:normAutofit/>
          </a:bodyPr>
          <a:lstStyle/>
          <a:p>
            <a:pPr marL="0" indent="0">
              <a:buNone/>
            </a:pPr>
            <a:endParaRPr lang="en-US" sz="3200" b="0" i="0" dirty="0">
              <a:solidFill>
                <a:schemeClr val="accent2">
                  <a:lumMod val="50000"/>
                  <a:lumOff val="50000"/>
                </a:schemeClr>
              </a:solidFill>
              <a:effectLst/>
              <a:latin typeface="Arial" panose="020B0604020202020204" pitchFamily="34" charset="0"/>
              <a:cs typeface="Arial" panose="020B0604020202020204" pitchFamily="34" charset="0"/>
            </a:endParaRPr>
          </a:p>
          <a:p>
            <a:r>
              <a:rPr lang="en-US" sz="3200" b="0" i="0" dirty="0">
                <a:solidFill>
                  <a:schemeClr val="accent2">
                    <a:lumMod val="50000"/>
                    <a:lumOff val="50000"/>
                  </a:schemeClr>
                </a:solidFill>
                <a:effectLst/>
                <a:latin typeface="Arial" panose="020B0604020202020204" pitchFamily="34" charset="0"/>
                <a:cs typeface="Arial" panose="020B0604020202020204" pitchFamily="34" charset="0"/>
              </a:rPr>
              <a:t>For the institution</a:t>
            </a:r>
          </a:p>
          <a:p>
            <a:r>
              <a:rPr lang="en-US" sz="3200" b="0" i="0" dirty="0">
                <a:solidFill>
                  <a:schemeClr val="accent2">
                    <a:lumMod val="50000"/>
                    <a:lumOff val="50000"/>
                  </a:schemeClr>
                </a:solidFill>
                <a:effectLst/>
                <a:latin typeface="Arial" panose="020B0604020202020204" pitchFamily="34" charset="0"/>
                <a:cs typeface="Arial" panose="020B0604020202020204" pitchFamily="34" charset="0"/>
              </a:rPr>
              <a:t>To collect </a:t>
            </a:r>
            <a:r>
              <a:rPr lang="en-US" sz="3200" b="1" i="0" u="sng" dirty="0">
                <a:solidFill>
                  <a:schemeClr val="accent2">
                    <a:lumMod val="50000"/>
                    <a:lumOff val="50000"/>
                  </a:schemeClr>
                </a:solidFill>
                <a:effectLst/>
                <a:latin typeface="Arial" panose="020B0604020202020204" pitchFamily="34" charset="0"/>
                <a:cs typeface="Arial" panose="020B0604020202020204" pitchFamily="34" charset="0"/>
              </a:rPr>
              <a:t>relevant </a:t>
            </a:r>
            <a:r>
              <a:rPr lang="en-US" sz="3200" b="0" i="0" dirty="0">
                <a:solidFill>
                  <a:schemeClr val="accent2">
                    <a:lumMod val="50000"/>
                    <a:lumOff val="50000"/>
                  </a:schemeClr>
                </a:solidFill>
                <a:effectLst/>
                <a:latin typeface="Arial" panose="020B0604020202020204" pitchFamily="34" charset="0"/>
                <a:cs typeface="Arial" panose="020B0604020202020204" pitchFamily="34" charset="0"/>
              </a:rPr>
              <a:t>inculpatory and  exculpatory evidence</a:t>
            </a:r>
          </a:p>
          <a:p>
            <a:r>
              <a:rPr lang="en-US" sz="3200" b="0" i="0" dirty="0">
                <a:solidFill>
                  <a:schemeClr val="accent2">
                    <a:lumMod val="50000"/>
                    <a:lumOff val="50000"/>
                  </a:schemeClr>
                </a:solidFill>
                <a:effectLst/>
                <a:latin typeface="Arial" panose="020B0604020202020204" pitchFamily="34" charset="0"/>
                <a:cs typeface="Arial" panose="020B0604020202020204" pitchFamily="34" charset="0"/>
              </a:rPr>
              <a:t>Sufficient to permit an impartial  decision-maker to determine</a:t>
            </a:r>
          </a:p>
          <a:p>
            <a:r>
              <a:rPr lang="en-US" sz="3200" b="0" i="0" dirty="0">
                <a:solidFill>
                  <a:schemeClr val="accent2">
                    <a:lumMod val="50000"/>
                    <a:lumOff val="50000"/>
                  </a:schemeClr>
                </a:solidFill>
                <a:effectLst/>
                <a:latin typeface="Arial" panose="020B0604020202020204" pitchFamily="34" charset="0"/>
                <a:cs typeface="Arial" panose="020B0604020202020204" pitchFamily="34" charset="0"/>
              </a:rPr>
              <a:t>Whether or not the reported sexual  harassment occurred</a:t>
            </a:r>
          </a:p>
          <a:p>
            <a:endParaRPr lang="en-US" sz="3200" dirty="0">
              <a:solidFill>
                <a:schemeClr val="accent2">
                  <a:lumMod val="50000"/>
                  <a:lumOff val="50000"/>
                </a:schemeClr>
              </a:solidFill>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90000"/>
              </a:lnSpc>
              <a:spcBef>
                <a:spcPts val="1200"/>
              </a:spcBef>
              <a:spcAft>
                <a:spcPts val="0"/>
              </a:spcAft>
              <a:buClr>
                <a:srgbClr val="5BC2E7"/>
              </a:buClr>
              <a:buSzTx/>
              <a:buFont typeface="Wingdings 2" pitchFamily="18" charset="2"/>
              <a:buNone/>
              <a:tabLst/>
              <a:defRPr/>
            </a:pPr>
            <a:r>
              <a:rPr kumimoji="0" lang="en-US" sz="1200" b="0" i="0" u="none" strike="noStrike" kern="1200" cap="none" spc="0" normalizeH="0" baseline="0" noProof="0" dirty="0">
                <a:ln>
                  <a:noFill/>
                </a:ln>
                <a:solidFill>
                  <a:srgbClr val="003057">
                    <a:lumMod val="50000"/>
                    <a:lumOff val="50000"/>
                  </a:srgbClr>
                </a:solidFill>
                <a:effectLst/>
                <a:uLnTx/>
                <a:uFillTx/>
                <a:latin typeface="Arial" panose="020B0604020202020204" pitchFamily="34" charset="0"/>
                <a:ea typeface="+mn-ea"/>
                <a:cs typeface="Arial" panose="020B0604020202020204" pitchFamily="34" charset="0"/>
              </a:rPr>
              <a:t>From Husch Blackwell Presentation 2020</a:t>
            </a:r>
          </a:p>
          <a:p>
            <a:endParaRPr lang="en-US" sz="3200" b="0" i="0" dirty="0">
              <a:solidFill>
                <a:schemeClr val="accent2">
                  <a:lumMod val="50000"/>
                  <a:lumOff val="50000"/>
                </a:schemeClr>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892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8856" y="1801171"/>
            <a:ext cx="2947482" cy="3255658"/>
          </a:xfrm>
        </p:spPr>
        <p:txBody>
          <a:bodyPr anchor="t">
            <a:normAutofit/>
          </a:bodyPr>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Applying the Relevancy Determination</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Process </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Scenario A</a:t>
            </a:r>
          </a:p>
        </p:txBody>
      </p:sp>
      <p:sp>
        <p:nvSpPr>
          <p:cNvPr id="3" name="Content Placeholder 2"/>
          <p:cNvSpPr>
            <a:spLocks noGrp="1"/>
          </p:cNvSpPr>
          <p:nvPr>
            <p:ph idx="1"/>
          </p:nvPr>
        </p:nvSpPr>
        <p:spPr>
          <a:xfrm>
            <a:off x="3594847" y="878540"/>
            <a:ext cx="8193741" cy="5723467"/>
          </a:xfrm>
        </p:spPr>
        <p:txBody>
          <a:bodyPr anchor="t">
            <a:normAutofit/>
          </a:bodyPr>
          <a:lstStyle/>
          <a:p>
            <a:pPr marL="0" indent="0">
              <a:lnSpc>
                <a:spcPct val="100000"/>
              </a:lnSpc>
              <a:spcBef>
                <a:spcPts val="0"/>
              </a:spcBef>
              <a:buNone/>
            </a:pPr>
            <a:r>
              <a:rPr lang="en-US" sz="2800" b="1" dirty="0">
                <a:latin typeface="Arial" panose="020B0604020202020204" pitchFamily="34" charset="0"/>
                <a:cs typeface="Arial" panose="020B0604020202020204" pitchFamily="34" charset="0"/>
              </a:rPr>
              <a:t>Initial Relevancy Analysis of Scenario A </a:t>
            </a:r>
          </a:p>
          <a:p>
            <a:pPr marL="11113" indent="0">
              <a:lnSpc>
                <a:spcPct val="100000"/>
              </a:lnSpc>
              <a:spcBef>
                <a:spcPts val="0"/>
              </a:spcBef>
              <a:buNone/>
            </a:pPr>
            <a:endParaRPr lang="en-US" sz="2800" dirty="0">
              <a:latin typeface="Arial" panose="020B0604020202020204" pitchFamily="34" charset="0"/>
              <a:cs typeface="Arial" panose="020B0604020202020204" pitchFamily="34" charset="0"/>
            </a:endParaRPr>
          </a:p>
          <a:p>
            <a:pPr marL="11113" indent="0">
              <a:lnSpc>
                <a:spcPct val="100000"/>
              </a:lnSpc>
              <a:spcBef>
                <a:spcPts val="0"/>
              </a:spcBef>
              <a:buNone/>
            </a:pPr>
            <a:r>
              <a:rPr lang="en-US" sz="2800" dirty="0">
                <a:latin typeface="Arial" panose="020B0604020202020204" pitchFamily="34" charset="0"/>
                <a:cs typeface="Arial" panose="020B0604020202020204" pitchFamily="34" charset="0"/>
              </a:rPr>
              <a:t>Step 1 (</a:t>
            </a:r>
            <a:r>
              <a:rPr lang="en-US" sz="2800" b="1" dirty="0">
                <a:latin typeface="Arial" panose="020B0604020202020204" pitchFamily="34" charset="0"/>
                <a:cs typeface="Arial" panose="020B0604020202020204" pitchFamily="34" charset="0"/>
              </a:rPr>
              <a:t>review the evidence</a:t>
            </a:r>
            <a:r>
              <a:rPr lang="en-US" sz="2800" dirty="0">
                <a:latin typeface="Arial" panose="020B0604020202020204" pitchFamily="34" charset="0"/>
                <a:cs typeface="Arial" panose="020B0604020202020204" pitchFamily="34" charset="0"/>
              </a:rPr>
              <a:t>):</a:t>
            </a:r>
          </a:p>
          <a:p>
            <a:pPr marL="11113" indent="0">
              <a:lnSpc>
                <a:spcPct val="100000"/>
              </a:lnSpc>
              <a:spcBef>
                <a:spcPts val="0"/>
              </a:spcBef>
              <a:buNone/>
            </a:pPr>
            <a:endParaRPr lang="en-US" sz="2800" dirty="0">
              <a:latin typeface="Arial" panose="020B0604020202020204" pitchFamily="34" charset="0"/>
              <a:cs typeface="Arial" panose="020B0604020202020204" pitchFamily="34" charset="0"/>
            </a:endParaRPr>
          </a:p>
          <a:p>
            <a:pPr marL="11113" indent="0">
              <a:lnSpc>
                <a:spcPct val="100000"/>
              </a:lnSpc>
              <a:spcBef>
                <a:spcPts val="0"/>
              </a:spcBef>
              <a:buNone/>
            </a:pPr>
            <a:r>
              <a:rPr lang="en-US" sz="2800" dirty="0">
                <a:latin typeface="Arial" panose="020B0604020202020204" pitchFamily="34" charset="0"/>
                <a:cs typeface="Arial" panose="020B0604020202020204" pitchFamily="34" charset="0"/>
              </a:rPr>
              <a:t>Step 2 (</a:t>
            </a:r>
            <a:r>
              <a:rPr lang="en-US" sz="2800" b="1" dirty="0">
                <a:latin typeface="Arial" panose="020B0604020202020204" pitchFamily="34" charset="0"/>
                <a:cs typeface="Arial" panose="020B0604020202020204" pitchFamily="34" charset="0"/>
              </a:rPr>
              <a:t>consider the Title IX complaint</a:t>
            </a:r>
            <a:r>
              <a:rPr lang="en-US" sz="2800" dirty="0">
                <a:latin typeface="Arial" panose="020B0604020202020204" pitchFamily="34" charset="0"/>
                <a:cs typeface="Arial" panose="020B0604020202020204" pitchFamily="34" charset="0"/>
              </a:rPr>
              <a:t>):</a:t>
            </a:r>
          </a:p>
          <a:p>
            <a:pPr marL="11113" indent="0">
              <a:lnSpc>
                <a:spcPct val="100000"/>
              </a:lnSpc>
              <a:spcBef>
                <a:spcPts val="0"/>
              </a:spcBef>
              <a:buNone/>
            </a:pPr>
            <a:endParaRPr lang="en-US" sz="2800" dirty="0">
              <a:latin typeface="Arial" panose="020B0604020202020204" pitchFamily="34" charset="0"/>
              <a:cs typeface="Arial" panose="020B0604020202020204" pitchFamily="34" charset="0"/>
            </a:endParaRPr>
          </a:p>
          <a:p>
            <a:pPr marL="11113" indent="0">
              <a:lnSpc>
                <a:spcPct val="100000"/>
              </a:lnSpc>
              <a:spcBef>
                <a:spcPts val="0"/>
              </a:spcBef>
              <a:buNone/>
            </a:pPr>
            <a:r>
              <a:rPr lang="en-US" sz="2800" dirty="0">
                <a:latin typeface="Arial" panose="020B0604020202020204" pitchFamily="34" charset="0"/>
                <a:cs typeface="Arial" panose="020B0604020202020204" pitchFamily="34" charset="0"/>
              </a:rPr>
              <a:t>Step 3 (</a:t>
            </a:r>
            <a:r>
              <a:rPr lang="en-US" sz="2800" b="1" dirty="0">
                <a:latin typeface="Arial" panose="020B0604020202020204" pitchFamily="34" charset="0"/>
                <a:cs typeface="Arial" panose="020B0604020202020204" pitchFamily="34" charset="0"/>
              </a:rPr>
              <a:t>assess whether evidence potentially proves/disproves an incident of the Title IX Complaint</a:t>
            </a:r>
            <a:r>
              <a:rPr lang="en-US" sz="2800" dirty="0">
                <a:latin typeface="Arial" panose="020B0604020202020204" pitchFamily="34" charset="0"/>
                <a:cs typeface="Arial" panose="020B0604020202020204" pitchFamily="34" charset="0"/>
              </a:rPr>
              <a:t>): </a:t>
            </a:r>
          </a:p>
          <a:p>
            <a:pPr marL="0" indent="0">
              <a:lnSpc>
                <a:spcPct val="100000"/>
              </a:lnSpc>
              <a:spcBef>
                <a:spcPts val="0"/>
              </a:spcBef>
              <a:buNone/>
            </a:pPr>
            <a:endParaRPr lang="en-US" sz="2800" b="0" i="0" dirty="0">
              <a:solidFill>
                <a:schemeClr val="accent2">
                  <a:lumMod val="50000"/>
                  <a:lumOff val="50000"/>
                </a:schemeClr>
              </a:solidFill>
              <a:effectLst/>
              <a:latin typeface="Arial" panose="020B0604020202020204" pitchFamily="34" charset="0"/>
              <a:cs typeface="Arial" panose="020B0604020202020204" pitchFamily="34" charset="0"/>
            </a:endParaRPr>
          </a:p>
          <a:p>
            <a:pPr marL="0" indent="0">
              <a:lnSpc>
                <a:spcPct val="100000"/>
              </a:lnSpc>
              <a:spcBef>
                <a:spcPts val="0"/>
              </a:spcBef>
              <a:buNone/>
            </a:pPr>
            <a:endParaRPr lang="en-US" sz="3200" b="0" i="0" dirty="0">
              <a:solidFill>
                <a:schemeClr val="accent2">
                  <a:lumMod val="50000"/>
                  <a:lumOff val="50000"/>
                </a:schemeClr>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1595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8856" y="1801171"/>
            <a:ext cx="2947482" cy="3255658"/>
          </a:xfrm>
        </p:spPr>
        <p:txBody>
          <a:bodyPr anchor="t">
            <a:normAutofit/>
          </a:bodyPr>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Applying the Relevancy Determination</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Process </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Scenario B</a:t>
            </a:r>
          </a:p>
        </p:txBody>
      </p:sp>
      <p:sp>
        <p:nvSpPr>
          <p:cNvPr id="3" name="Content Placeholder 2"/>
          <p:cNvSpPr>
            <a:spLocks noGrp="1"/>
          </p:cNvSpPr>
          <p:nvPr>
            <p:ph idx="1"/>
          </p:nvPr>
        </p:nvSpPr>
        <p:spPr>
          <a:xfrm>
            <a:off x="3594847" y="878540"/>
            <a:ext cx="8193741" cy="5723467"/>
          </a:xfrm>
        </p:spPr>
        <p:txBody>
          <a:bodyPr anchor="t">
            <a:normAutofit/>
          </a:bodyPr>
          <a:lstStyle/>
          <a:p>
            <a:pPr marL="0" indent="0">
              <a:lnSpc>
                <a:spcPct val="100000"/>
              </a:lnSpc>
              <a:spcBef>
                <a:spcPts val="0"/>
              </a:spcBef>
              <a:buNone/>
            </a:pPr>
            <a:r>
              <a:rPr lang="en-US" sz="2800" b="1" dirty="0">
                <a:latin typeface="Arial" panose="020B0604020202020204" pitchFamily="34" charset="0"/>
                <a:cs typeface="Arial" panose="020B0604020202020204" pitchFamily="34" charset="0"/>
              </a:rPr>
              <a:t>Initial Relevancy Analysis of Scenario B</a:t>
            </a:r>
          </a:p>
          <a:p>
            <a:pPr marL="11113" indent="0">
              <a:lnSpc>
                <a:spcPct val="100000"/>
              </a:lnSpc>
              <a:spcBef>
                <a:spcPts val="0"/>
              </a:spcBef>
              <a:buNone/>
            </a:pPr>
            <a:endParaRPr lang="en-US" sz="2800" dirty="0">
              <a:latin typeface="Arial" panose="020B0604020202020204" pitchFamily="34" charset="0"/>
              <a:cs typeface="Arial" panose="020B0604020202020204" pitchFamily="34" charset="0"/>
            </a:endParaRPr>
          </a:p>
          <a:p>
            <a:pPr marL="11113" indent="0">
              <a:lnSpc>
                <a:spcPct val="100000"/>
              </a:lnSpc>
              <a:spcBef>
                <a:spcPts val="0"/>
              </a:spcBef>
              <a:buNone/>
            </a:pPr>
            <a:r>
              <a:rPr lang="en-US" sz="2800" dirty="0">
                <a:latin typeface="Arial" panose="020B0604020202020204" pitchFamily="34" charset="0"/>
                <a:cs typeface="Arial" panose="020B0604020202020204" pitchFamily="34" charset="0"/>
              </a:rPr>
              <a:t>Step 1 (</a:t>
            </a:r>
            <a:r>
              <a:rPr lang="en-US" sz="2800" b="1" dirty="0">
                <a:latin typeface="Arial" panose="020B0604020202020204" pitchFamily="34" charset="0"/>
                <a:cs typeface="Arial" panose="020B0604020202020204" pitchFamily="34" charset="0"/>
              </a:rPr>
              <a:t>review the evidence</a:t>
            </a:r>
            <a:r>
              <a:rPr lang="en-US" sz="2800" dirty="0">
                <a:latin typeface="Arial" panose="020B0604020202020204" pitchFamily="34" charset="0"/>
                <a:cs typeface="Arial" panose="020B0604020202020204" pitchFamily="34" charset="0"/>
              </a:rPr>
              <a:t>):</a:t>
            </a:r>
          </a:p>
          <a:p>
            <a:pPr marL="11113" indent="0">
              <a:lnSpc>
                <a:spcPct val="100000"/>
              </a:lnSpc>
              <a:spcBef>
                <a:spcPts val="0"/>
              </a:spcBef>
              <a:buNone/>
            </a:pPr>
            <a:endParaRPr lang="en-US" sz="2800" dirty="0">
              <a:latin typeface="Arial" panose="020B0604020202020204" pitchFamily="34" charset="0"/>
              <a:cs typeface="Arial" panose="020B0604020202020204" pitchFamily="34" charset="0"/>
            </a:endParaRPr>
          </a:p>
          <a:p>
            <a:pPr marL="11113" indent="0">
              <a:lnSpc>
                <a:spcPct val="100000"/>
              </a:lnSpc>
              <a:spcBef>
                <a:spcPts val="0"/>
              </a:spcBef>
              <a:buNone/>
            </a:pPr>
            <a:r>
              <a:rPr lang="en-US" sz="2800" dirty="0">
                <a:latin typeface="Arial" panose="020B0604020202020204" pitchFamily="34" charset="0"/>
                <a:cs typeface="Arial" panose="020B0604020202020204" pitchFamily="34" charset="0"/>
              </a:rPr>
              <a:t>Step 2 (</a:t>
            </a:r>
            <a:r>
              <a:rPr lang="en-US" sz="2800" b="1" dirty="0">
                <a:latin typeface="Arial" panose="020B0604020202020204" pitchFamily="34" charset="0"/>
                <a:cs typeface="Arial" panose="020B0604020202020204" pitchFamily="34" charset="0"/>
              </a:rPr>
              <a:t>consider the Title IX complaint</a:t>
            </a:r>
            <a:r>
              <a:rPr lang="en-US" sz="2800" dirty="0">
                <a:latin typeface="Arial" panose="020B0604020202020204" pitchFamily="34" charset="0"/>
                <a:cs typeface="Arial" panose="020B0604020202020204" pitchFamily="34" charset="0"/>
              </a:rPr>
              <a:t>):</a:t>
            </a:r>
          </a:p>
          <a:p>
            <a:pPr marL="11113" indent="0">
              <a:lnSpc>
                <a:spcPct val="100000"/>
              </a:lnSpc>
              <a:spcBef>
                <a:spcPts val="0"/>
              </a:spcBef>
              <a:buNone/>
            </a:pPr>
            <a:endParaRPr lang="en-US" sz="2800" dirty="0">
              <a:latin typeface="Arial" panose="020B0604020202020204" pitchFamily="34" charset="0"/>
              <a:cs typeface="Arial" panose="020B0604020202020204" pitchFamily="34" charset="0"/>
            </a:endParaRPr>
          </a:p>
          <a:p>
            <a:pPr marL="11113" indent="0">
              <a:lnSpc>
                <a:spcPct val="100000"/>
              </a:lnSpc>
              <a:spcBef>
                <a:spcPts val="0"/>
              </a:spcBef>
              <a:buNone/>
            </a:pPr>
            <a:r>
              <a:rPr lang="en-US" sz="2800" dirty="0">
                <a:latin typeface="Arial" panose="020B0604020202020204" pitchFamily="34" charset="0"/>
                <a:cs typeface="Arial" panose="020B0604020202020204" pitchFamily="34" charset="0"/>
              </a:rPr>
              <a:t>Step 3 (</a:t>
            </a:r>
            <a:r>
              <a:rPr lang="en-US" sz="2800" b="1" dirty="0">
                <a:latin typeface="Arial" panose="020B0604020202020204" pitchFamily="34" charset="0"/>
                <a:cs typeface="Arial" panose="020B0604020202020204" pitchFamily="34" charset="0"/>
              </a:rPr>
              <a:t>assess whether evidence potentially proves/disproves an incident of the Title IX Complaint</a:t>
            </a:r>
            <a:r>
              <a:rPr lang="en-US" sz="2800" dirty="0">
                <a:latin typeface="Arial" panose="020B0604020202020204" pitchFamily="34" charset="0"/>
                <a:cs typeface="Arial" panose="020B0604020202020204" pitchFamily="34" charset="0"/>
              </a:rPr>
              <a:t>): </a:t>
            </a:r>
          </a:p>
          <a:p>
            <a:pPr marL="0" indent="0">
              <a:lnSpc>
                <a:spcPct val="100000"/>
              </a:lnSpc>
              <a:spcBef>
                <a:spcPts val="0"/>
              </a:spcBef>
              <a:buNone/>
            </a:pPr>
            <a:endParaRPr lang="en-US" sz="2800" b="0" i="0" dirty="0">
              <a:solidFill>
                <a:schemeClr val="accent2">
                  <a:lumMod val="50000"/>
                  <a:lumOff val="50000"/>
                </a:schemeClr>
              </a:solidFill>
              <a:effectLst/>
              <a:latin typeface="Arial" panose="020B0604020202020204" pitchFamily="34" charset="0"/>
              <a:cs typeface="Arial" panose="020B0604020202020204" pitchFamily="34" charset="0"/>
            </a:endParaRPr>
          </a:p>
          <a:p>
            <a:pPr marL="0" indent="0">
              <a:lnSpc>
                <a:spcPct val="100000"/>
              </a:lnSpc>
              <a:spcBef>
                <a:spcPts val="0"/>
              </a:spcBef>
              <a:buNone/>
            </a:pPr>
            <a:endParaRPr lang="en-US" sz="3200" b="0" i="0" dirty="0">
              <a:solidFill>
                <a:schemeClr val="accent2">
                  <a:lumMod val="50000"/>
                  <a:lumOff val="50000"/>
                </a:schemeClr>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8868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nchor="t">
            <a:normAutofit/>
          </a:bodyPr>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Title IX </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Rape Shield </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Protections</a:t>
            </a:r>
          </a:p>
        </p:txBody>
      </p:sp>
      <p:sp>
        <p:nvSpPr>
          <p:cNvPr id="3" name="Content Placeholder 2"/>
          <p:cNvSpPr>
            <a:spLocks noGrp="1"/>
          </p:cNvSpPr>
          <p:nvPr>
            <p:ph idx="1"/>
          </p:nvPr>
        </p:nvSpPr>
        <p:spPr>
          <a:xfrm>
            <a:off x="3594847" y="878540"/>
            <a:ext cx="8193741" cy="5723467"/>
          </a:xfrm>
        </p:spPr>
        <p:txBody>
          <a:bodyPr anchor="t">
            <a:normAutofit/>
          </a:bodyPr>
          <a:lstStyle/>
          <a:p>
            <a:pPr marL="0" indent="0">
              <a:lnSpc>
                <a:spcPct val="100000"/>
              </a:lnSpc>
              <a:spcBef>
                <a:spcPts val="0"/>
              </a:spcBef>
              <a:buNone/>
            </a:pPr>
            <a:endParaRPr lang="en-US" sz="3200" dirty="0">
              <a:solidFill>
                <a:schemeClr val="accent2">
                  <a:lumMod val="50000"/>
                  <a:lumOff val="50000"/>
                </a:schemeClr>
              </a:solidFill>
              <a:latin typeface="Arial" panose="020B0604020202020204" pitchFamily="34" charset="0"/>
              <a:cs typeface="Arial" panose="020B0604020202020204" pitchFamily="34" charset="0"/>
            </a:endParaRPr>
          </a:p>
          <a:p>
            <a:pPr marL="0" indent="0">
              <a:lnSpc>
                <a:spcPct val="100000"/>
              </a:lnSpc>
              <a:spcBef>
                <a:spcPts val="0"/>
              </a:spcBef>
              <a:buNone/>
            </a:pPr>
            <a:endParaRPr lang="en-US" sz="3200" b="0" i="0" dirty="0">
              <a:solidFill>
                <a:schemeClr val="accent2">
                  <a:lumMod val="50000"/>
                  <a:lumOff val="50000"/>
                </a:schemeClr>
              </a:solidFill>
              <a:effectLst/>
              <a:latin typeface="Arial" panose="020B0604020202020204" pitchFamily="34" charset="0"/>
              <a:cs typeface="Arial" panose="020B0604020202020204" pitchFamily="34" charset="0"/>
            </a:endParaRPr>
          </a:p>
          <a:p>
            <a:pPr marL="0" indent="0">
              <a:lnSpc>
                <a:spcPct val="100000"/>
              </a:lnSpc>
              <a:spcBef>
                <a:spcPts val="0"/>
              </a:spcBef>
              <a:buNone/>
            </a:pPr>
            <a:r>
              <a:rPr lang="en-US" sz="3200" b="0" i="0" dirty="0">
                <a:solidFill>
                  <a:schemeClr val="accent2">
                    <a:lumMod val="50000"/>
                    <a:lumOff val="50000"/>
                  </a:schemeClr>
                </a:solidFill>
                <a:effectLst/>
                <a:latin typeface="Arial" panose="020B0604020202020204" pitchFamily="34" charset="0"/>
                <a:cs typeface="Arial" panose="020B0604020202020204" pitchFamily="34" charset="0"/>
              </a:rPr>
              <a:t>Every relevance analysis in a Title IX Sex</a:t>
            </a:r>
          </a:p>
          <a:p>
            <a:pPr marL="0" indent="0">
              <a:lnSpc>
                <a:spcPct val="100000"/>
              </a:lnSpc>
              <a:spcBef>
                <a:spcPts val="0"/>
              </a:spcBef>
              <a:buNone/>
            </a:pPr>
            <a:r>
              <a:rPr lang="en-US" sz="3200" b="0" i="0" dirty="0">
                <a:solidFill>
                  <a:schemeClr val="accent2">
                    <a:lumMod val="50000"/>
                    <a:lumOff val="50000"/>
                  </a:schemeClr>
                </a:solidFill>
                <a:effectLst/>
                <a:latin typeface="Arial" panose="020B0604020202020204" pitchFamily="34" charset="0"/>
                <a:cs typeface="Arial" panose="020B0604020202020204" pitchFamily="34" charset="0"/>
              </a:rPr>
              <a:t>Harassment investigation </a:t>
            </a:r>
            <a:r>
              <a:rPr lang="en-US" sz="3200" b="0" i="0" u="sng" dirty="0">
                <a:solidFill>
                  <a:schemeClr val="accent2">
                    <a:lumMod val="50000"/>
                    <a:lumOff val="50000"/>
                  </a:schemeClr>
                </a:solidFill>
                <a:effectLst/>
                <a:latin typeface="Arial" panose="020B0604020202020204" pitchFamily="34" charset="0"/>
                <a:cs typeface="Arial" panose="020B0604020202020204" pitchFamily="34" charset="0"/>
              </a:rPr>
              <a:t>must</a:t>
            </a:r>
            <a:r>
              <a:rPr lang="en-US" sz="3200" b="0" i="0" dirty="0">
                <a:solidFill>
                  <a:schemeClr val="accent2">
                    <a:lumMod val="50000"/>
                    <a:lumOff val="50000"/>
                  </a:schemeClr>
                </a:solidFill>
                <a:effectLst/>
                <a:latin typeface="Arial" panose="020B0604020202020204" pitchFamily="34" charset="0"/>
                <a:cs typeface="Arial" panose="020B0604020202020204" pitchFamily="34" charset="0"/>
              </a:rPr>
              <a:t> also include a consideration of Title IX's rape shield</a:t>
            </a:r>
          </a:p>
          <a:p>
            <a:pPr marL="0" indent="0">
              <a:lnSpc>
                <a:spcPct val="100000"/>
              </a:lnSpc>
              <a:spcBef>
                <a:spcPts val="0"/>
              </a:spcBef>
              <a:buNone/>
            </a:pPr>
            <a:r>
              <a:rPr lang="en-US" sz="3200" b="0" i="0" dirty="0">
                <a:solidFill>
                  <a:schemeClr val="accent2">
                    <a:lumMod val="50000"/>
                    <a:lumOff val="50000"/>
                  </a:schemeClr>
                </a:solidFill>
                <a:effectLst/>
                <a:latin typeface="Arial" panose="020B0604020202020204" pitchFamily="34" charset="0"/>
                <a:cs typeface="Arial" panose="020B0604020202020204" pitchFamily="34" charset="0"/>
              </a:rPr>
              <a:t>protections.</a:t>
            </a:r>
          </a:p>
        </p:txBody>
      </p:sp>
    </p:spTree>
    <p:extLst>
      <p:ext uri="{BB962C8B-B14F-4D97-AF65-F5344CB8AC3E}">
        <p14:creationId xmlns:p14="http://schemas.microsoft.com/office/powerpoint/2010/main" val="522720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nchor="t">
            <a:normAutofit/>
          </a:bodyPr>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Title IX </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Rape Shield </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Protections Continued</a:t>
            </a:r>
          </a:p>
        </p:txBody>
      </p:sp>
      <p:sp>
        <p:nvSpPr>
          <p:cNvPr id="3" name="Content Placeholder 2"/>
          <p:cNvSpPr>
            <a:spLocks noGrp="1"/>
          </p:cNvSpPr>
          <p:nvPr>
            <p:ph idx="1"/>
          </p:nvPr>
        </p:nvSpPr>
        <p:spPr>
          <a:xfrm>
            <a:off x="3594847" y="878540"/>
            <a:ext cx="8193741" cy="5723467"/>
          </a:xfrm>
        </p:spPr>
        <p:txBody>
          <a:bodyPr anchor="t">
            <a:normAutofit/>
          </a:bodyPr>
          <a:lstStyle/>
          <a:p>
            <a:pPr marL="0" indent="0">
              <a:lnSpc>
                <a:spcPct val="100000"/>
              </a:lnSpc>
              <a:spcBef>
                <a:spcPts val="0"/>
              </a:spcBef>
              <a:buNone/>
            </a:pPr>
            <a:endParaRPr lang="en-US" sz="3200" dirty="0">
              <a:solidFill>
                <a:schemeClr val="accent2">
                  <a:lumMod val="50000"/>
                  <a:lumOff val="50000"/>
                </a:schemeClr>
              </a:solidFill>
              <a:latin typeface="Arial" panose="020B0604020202020204" pitchFamily="34" charset="0"/>
              <a:cs typeface="Arial" panose="020B0604020202020204" pitchFamily="34" charset="0"/>
            </a:endParaRPr>
          </a:p>
          <a:p>
            <a:pPr marL="0" indent="0">
              <a:lnSpc>
                <a:spcPct val="100000"/>
              </a:lnSpc>
              <a:spcBef>
                <a:spcPts val="0"/>
              </a:spcBef>
              <a:buNone/>
            </a:pPr>
            <a:r>
              <a:rPr lang="en-US" sz="3200" dirty="0">
                <a:latin typeface="Arial" panose="020B0604020202020204" pitchFamily="34" charset="0"/>
                <a:cs typeface="Arial" panose="020B0604020202020204" pitchFamily="34" charset="0"/>
              </a:rPr>
              <a:t>Title IX's rape shield protections provide that questions and/or evidence about the Complainant’s sexual predisposition or prior sexual behavior </a:t>
            </a:r>
            <a:r>
              <a:rPr lang="en-US" sz="3200" b="1" dirty="0">
                <a:latin typeface="Arial" panose="020B0604020202020204" pitchFamily="34" charset="0"/>
                <a:cs typeface="Arial" panose="020B0604020202020204" pitchFamily="34" charset="0"/>
              </a:rPr>
              <a:t>are presumptively not relevant</a:t>
            </a:r>
            <a:r>
              <a:rPr lang="en-US" sz="3200" dirty="0">
                <a:latin typeface="Arial" panose="020B0604020202020204" pitchFamily="34" charset="0"/>
                <a:cs typeface="Arial" panose="020B0604020202020204" pitchFamily="34" charset="0"/>
              </a:rPr>
              <a:t>, unless they are offered under two limited exceptions. </a:t>
            </a:r>
            <a:endParaRPr lang="en-US" sz="3200" b="0" i="0" dirty="0">
              <a:solidFill>
                <a:schemeClr val="accent2">
                  <a:lumMod val="50000"/>
                  <a:lumOff val="50000"/>
                </a:schemeClr>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06823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nchor="t">
            <a:normAutofit/>
          </a:bodyPr>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Title IX </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Rape Shield </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Exceptions</a:t>
            </a:r>
          </a:p>
        </p:txBody>
      </p:sp>
      <p:sp>
        <p:nvSpPr>
          <p:cNvPr id="3" name="Content Placeholder 2"/>
          <p:cNvSpPr>
            <a:spLocks noGrp="1"/>
          </p:cNvSpPr>
          <p:nvPr>
            <p:ph idx="1"/>
          </p:nvPr>
        </p:nvSpPr>
        <p:spPr>
          <a:xfrm>
            <a:off x="3594847" y="878540"/>
            <a:ext cx="8193741" cy="5723467"/>
          </a:xfrm>
        </p:spPr>
        <p:txBody>
          <a:bodyPr anchor="t">
            <a:normAutofit/>
          </a:bodyPr>
          <a:lstStyle/>
          <a:p>
            <a:pPr marL="0" indent="0">
              <a:lnSpc>
                <a:spcPct val="100000"/>
              </a:lnSpc>
              <a:spcBef>
                <a:spcPts val="0"/>
              </a:spcBef>
              <a:buNone/>
            </a:pPr>
            <a:r>
              <a:rPr lang="en-US" sz="2800" dirty="0">
                <a:latin typeface="Arial" panose="020B0604020202020204" pitchFamily="34" charset="0"/>
                <a:cs typeface="Arial" panose="020B0604020202020204" pitchFamily="34" charset="0"/>
              </a:rPr>
              <a:t>Rape Shield Exceptions: Evidence/questions regarding a Complainant’s sexual predisposition or prior sexual behavior may be deemed relevant only if: </a:t>
            </a:r>
          </a:p>
          <a:p>
            <a:pPr marL="0" indent="0">
              <a:lnSpc>
                <a:spcPct val="100000"/>
              </a:lnSpc>
              <a:spcBef>
                <a:spcPts val="0"/>
              </a:spcBef>
              <a:buNone/>
            </a:pPr>
            <a:endParaRPr lang="en-US" sz="2800" dirty="0">
              <a:latin typeface="Arial" panose="020B0604020202020204" pitchFamily="34" charset="0"/>
              <a:cs typeface="Arial" panose="020B0604020202020204" pitchFamily="34" charset="0"/>
            </a:endParaRPr>
          </a:p>
          <a:p>
            <a:pPr marL="1017270" lvl="1" indent="-514350">
              <a:lnSpc>
                <a:spcPct val="100000"/>
              </a:lnSpc>
              <a:spcBef>
                <a:spcPts val="0"/>
              </a:spcBef>
              <a:buAutoNum type="arabicPeriod"/>
            </a:pPr>
            <a:r>
              <a:rPr lang="en-US" sz="2600" dirty="0">
                <a:latin typeface="Arial" panose="020B0604020202020204" pitchFamily="34" charset="0"/>
                <a:cs typeface="Arial" panose="020B0604020202020204" pitchFamily="34" charset="0"/>
              </a:rPr>
              <a:t>The questions and evidence are offered to prove that someone other than the Respondent committed the conduct alleged by the Complainant; or </a:t>
            </a:r>
          </a:p>
          <a:p>
            <a:pPr marL="1017270" lvl="1" indent="-514350">
              <a:lnSpc>
                <a:spcPct val="100000"/>
              </a:lnSpc>
              <a:spcBef>
                <a:spcPts val="0"/>
              </a:spcBef>
              <a:buAutoNum type="arabicPeriod"/>
            </a:pPr>
            <a:r>
              <a:rPr lang="en-US" sz="2600" dirty="0">
                <a:latin typeface="Arial" panose="020B0604020202020204" pitchFamily="34" charset="0"/>
                <a:cs typeface="Arial" panose="020B0604020202020204" pitchFamily="34" charset="0"/>
              </a:rPr>
              <a:t>The questions and evidence relate to specific incidents of the Complainant’s prior sexual behavior with respect to the Respondent and are offered to prove consent</a:t>
            </a:r>
            <a:endParaRPr lang="en-US" sz="3000" dirty="0">
              <a:solidFill>
                <a:schemeClr val="accent2">
                  <a:lumMod val="50000"/>
                  <a:lumOff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2578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nchor="t">
            <a:normAutofit/>
          </a:bodyPr>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Title IX </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Rape Shield </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Protections</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Relevancy Analysis Process</a:t>
            </a:r>
          </a:p>
        </p:txBody>
      </p:sp>
      <p:sp>
        <p:nvSpPr>
          <p:cNvPr id="3" name="Content Placeholder 2"/>
          <p:cNvSpPr>
            <a:spLocks noGrp="1"/>
          </p:cNvSpPr>
          <p:nvPr>
            <p:ph idx="1"/>
          </p:nvPr>
        </p:nvSpPr>
        <p:spPr>
          <a:xfrm>
            <a:off x="3594848" y="878540"/>
            <a:ext cx="8028882" cy="4979819"/>
          </a:xfrm>
        </p:spPr>
        <p:txBody>
          <a:bodyPr anchor="t">
            <a:normAutofit/>
          </a:bodyPr>
          <a:lstStyle/>
          <a:p>
            <a:pPr>
              <a:lnSpc>
                <a:spcPct val="100000"/>
              </a:lnSpc>
              <a:spcBef>
                <a:spcPts val="0"/>
              </a:spcBef>
            </a:pPr>
            <a:r>
              <a:rPr lang="en-US" sz="2800" dirty="0">
                <a:solidFill>
                  <a:schemeClr val="accent2">
                    <a:lumMod val="50000"/>
                    <a:lumOff val="50000"/>
                  </a:schemeClr>
                </a:solidFill>
                <a:latin typeface="Arial" panose="020B0604020202020204" pitchFamily="34" charset="0"/>
                <a:cs typeface="Arial" panose="020B0604020202020204" pitchFamily="34" charset="0"/>
              </a:rPr>
              <a:t>Review the evidence being offered</a:t>
            </a:r>
          </a:p>
          <a:p>
            <a:pPr marL="0" indent="0">
              <a:lnSpc>
                <a:spcPct val="100000"/>
              </a:lnSpc>
              <a:spcBef>
                <a:spcPts val="0"/>
              </a:spcBef>
              <a:buNone/>
            </a:pPr>
            <a:endParaRPr lang="en-US" sz="2800" dirty="0">
              <a:solidFill>
                <a:schemeClr val="accent2">
                  <a:lumMod val="50000"/>
                  <a:lumOff val="50000"/>
                </a:schemeClr>
              </a:solidFill>
              <a:latin typeface="Arial" panose="020B0604020202020204" pitchFamily="34" charset="0"/>
              <a:cs typeface="Arial" panose="020B0604020202020204" pitchFamily="34" charset="0"/>
            </a:endParaRPr>
          </a:p>
          <a:p>
            <a:pPr>
              <a:lnSpc>
                <a:spcPct val="100000"/>
              </a:lnSpc>
              <a:spcBef>
                <a:spcPts val="0"/>
              </a:spcBef>
            </a:pPr>
            <a:r>
              <a:rPr lang="en-US" sz="2800" dirty="0">
                <a:solidFill>
                  <a:schemeClr val="accent2">
                    <a:lumMod val="50000"/>
                    <a:lumOff val="50000"/>
                  </a:schemeClr>
                </a:solidFill>
                <a:latin typeface="Arial" panose="020B0604020202020204" pitchFamily="34" charset="0"/>
                <a:cs typeface="Arial" panose="020B0604020202020204" pitchFamily="34" charset="0"/>
              </a:rPr>
              <a:t>Consider the allegations of the Title IX complaint</a:t>
            </a:r>
          </a:p>
          <a:p>
            <a:pPr marL="0" indent="0">
              <a:lnSpc>
                <a:spcPct val="100000"/>
              </a:lnSpc>
              <a:spcBef>
                <a:spcPts val="0"/>
              </a:spcBef>
              <a:buNone/>
            </a:pPr>
            <a:endParaRPr lang="en-US" sz="2800" dirty="0">
              <a:solidFill>
                <a:schemeClr val="accent2">
                  <a:lumMod val="50000"/>
                  <a:lumOff val="50000"/>
                </a:schemeClr>
              </a:solidFill>
              <a:latin typeface="Arial" panose="020B0604020202020204" pitchFamily="34" charset="0"/>
              <a:cs typeface="Arial" panose="020B0604020202020204" pitchFamily="34" charset="0"/>
            </a:endParaRPr>
          </a:p>
          <a:p>
            <a:pPr>
              <a:lnSpc>
                <a:spcPct val="100000"/>
              </a:lnSpc>
              <a:spcBef>
                <a:spcPts val="0"/>
              </a:spcBef>
            </a:pPr>
            <a:r>
              <a:rPr lang="en-US" sz="2800" dirty="0">
                <a:solidFill>
                  <a:schemeClr val="accent2">
                    <a:lumMod val="50000"/>
                    <a:lumOff val="50000"/>
                  </a:schemeClr>
                </a:solidFill>
                <a:latin typeface="Arial" panose="020B0604020202020204" pitchFamily="34" charset="0"/>
                <a:cs typeface="Arial" panose="020B0604020202020204" pitchFamily="34" charset="0"/>
              </a:rPr>
              <a:t>Ask yourself whether the evidence being offered has the potential to prove/explain or disprove an incident under investigation</a:t>
            </a:r>
          </a:p>
          <a:p>
            <a:pPr marL="0" indent="0">
              <a:lnSpc>
                <a:spcPct val="100000"/>
              </a:lnSpc>
              <a:spcBef>
                <a:spcPts val="0"/>
              </a:spcBef>
              <a:buNone/>
            </a:pPr>
            <a:endParaRPr lang="en-US" sz="2800" dirty="0">
              <a:solidFill>
                <a:schemeClr val="accent2">
                  <a:lumMod val="50000"/>
                  <a:lumOff val="50000"/>
                </a:schemeClr>
              </a:solidFill>
              <a:latin typeface="Arial" panose="020B0604020202020204" pitchFamily="34" charset="0"/>
              <a:cs typeface="Arial" panose="020B0604020202020204" pitchFamily="34" charset="0"/>
            </a:endParaRPr>
          </a:p>
          <a:p>
            <a:pPr>
              <a:lnSpc>
                <a:spcPct val="100000"/>
              </a:lnSpc>
              <a:spcBef>
                <a:spcPts val="0"/>
              </a:spcBef>
            </a:pPr>
            <a:r>
              <a:rPr lang="en-US" sz="2800" dirty="0">
                <a:solidFill>
                  <a:schemeClr val="accent2">
                    <a:lumMod val="50000"/>
                    <a:lumOff val="50000"/>
                  </a:schemeClr>
                </a:solidFill>
                <a:latin typeface="Arial" panose="020B0604020202020204" pitchFamily="34" charset="0"/>
                <a:cs typeface="Arial" panose="020B0604020202020204" pitchFamily="34" charset="0"/>
              </a:rPr>
              <a:t>Consider whether evidence falls into rape shield protections or rape shield exceptions</a:t>
            </a:r>
          </a:p>
        </p:txBody>
      </p:sp>
    </p:spTree>
    <p:extLst>
      <p:ext uri="{BB962C8B-B14F-4D97-AF65-F5344CB8AC3E}">
        <p14:creationId xmlns:p14="http://schemas.microsoft.com/office/powerpoint/2010/main" val="18091316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nchor="t">
            <a:normAutofit/>
          </a:bodyPr>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Applying the Title IX </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Rape Shield </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Protections</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Relevancy Analysis </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Process</a:t>
            </a:r>
          </a:p>
        </p:txBody>
      </p:sp>
      <p:sp>
        <p:nvSpPr>
          <p:cNvPr id="3" name="Content Placeholder 2"/>
          <p:cNvSpPr>
            <a:spLocks noGrp="1"/>
          </p:cNvSpPr>
          <p:nvPr>
            <p:ph idx="1"/>
          </p:nvPr>
        </p:nvSpPr>
        <p:spPr>
          <a:xfrm>
            <a:off x="3594847" y="878540"/>
            <a:ext cx="8193741" cy="5723467"/>
          </a:xfrm>
        </p:spPr>
        <p:txBody>
          <a:bodyPr anchor="t">
            <a:normAutofit/>
          </a:bodyPr>
          <a:lstStyle/>
          <a:p>
            <a:pPr marL="0" indent="0">
              <a:lnSpc>
                <a:spcPct val="100000"/>
              </a:lnSpc>
              <a:spcBef>
                <a:spcPts val="0"/>
              </a:spcBef>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48408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8856" y="1801171"/>
            <a:ext cx="2947482" cy="3255658"/>
          </a:xfrm>
        </p:spPr>
        <p:txBody>
          <a:bodyPr anchor="t">
            <a:normAutofit/>
          </a:bodyPr>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Applying the Relevancy Determination</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Process </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Scenario C</a:t>
            </a:r>
          </a:p>
        </p:txBody>
      </p:sp>
      <p:sp>
        <p:nvSpPr>
          <p:cNvPr id="3" name="Content Placeholder 2"/>
          <p:cNvSpPr>
            <a:spLocks noGrp="1"/>
          </p:cNvSpPr>
          <p:nvPr>
            <p:ph idx="1"/>
          </p:nvPr>
        </p:nvSpPr>
        <p:spPr>
          <a:xfrm>
            <a:off x="3594847" y="878540"/>
            <a:ext cx="8193741" cy="5723467"/>
          </a:xfrm>
        </p:spPr>
        <p:txBody>
          <a:bodyPr anchor="t">
            <a:normAutofit/>
          </a:bodyPr>
          <a:lstStyle/>
          <a:p>
            <a:pPr marL="0" indent="0">
              <a:lnSpc>
                <a:spcPct val="100000"/>
              </a:lnSpc>
              <a:spcBef>
                <a:spcPts val="0"/>
              </a:spcBef>
              <a:buNone/>
            </a:pPr>
            <a:r>
              <a:rPr lang="en-US" sz="2800" b="1" dirty="0">
                <a:latin typeface="Arial" panose="020B0604020202020204" pitchFamily="34" charset="0"/>
                <a:cs typeface="Arial" panose="020B0604020202020204" pitchFamily="34" charset="0"/>
              </a:rPr>
              <a:t>Initial Relevancy Analysis of Scenario C</a:t>
            </a:r>
          </a:p>
          <a:p>
            <a:pPr marL="11113" indent="0">
              <a:lnSpc>
                <a:spcPct val="100000"/>
              </a:lnSpc>
              <a:spcBef>
                <a:spcPts val="0"/>
              </a:spcBef>
              <a:buNone/>
            </a:pPr>
            <a:endParaRPr lang="en-US" sz="2800" dirty="0">
              <a:latin typeface="Arial" panose="020B0604020202020204" pitchFamily="34" charset="0"/>
              <a:cs typeface="Arial" panose="020B0604020202020204" pitchFamily="34" charset="0"/>
            </a:endParaRPr>
          </a:p>
          <a:p>
            <a:pPr marL="11113" indent="0">
              <a:lnSpc>
                <a:spcPct val="100000"/>
              </a:lnSpc>
              <a:spcBef>
                <a:spcPts val="0"/>
              </a:spcBef>
              <a:buNone/>
            </a:pPr>
            <a:r>
              <a:rPr lang="en-US" sz="2800" dirty="0">
                <a:latin typeface="Arial" panose="020B0604020202020204" pitchFamily="34" charset="0"/>
                <a:cs typeface="Arial" panose="020B0604020202020204" pitchFamily="34" charset="0"/>
              </a:rPr>
              <a:t>Step 1 (</a:t>
            </a:r>
            <a:r>
              <a:rPr lang="en-US" sz="2800" b="1" dirty="0">
                <a:latin typeface="Arial" panose="020B0604020202020204" pitchFamily="34" charset="0"/>
                <a:cs typeface="Arial" panose="020B0604020202020204" pitchFamily="34" charset="0"/>
              </a:rPr>
              <a:t>review the evidence</a:t>
            </a:r>
            <a:r>
              <a:rPr lang="en-US" sz="2800" dirty="0">
                <a:latin typeface="Arial" panose="020B0604020202020204" pitchFamily="34" charset="0"/>
                <a:cs typeface="Arial" panose="020B0604020202020204" pitchFamily="34" charset="0"/>
              </a:rPr>
              <a:t>):</a:t>
            </a:r>
          </a:p>
          <a:p>
            <a:pPr marL="11113" indent="0">
              <a:lnSpc>
                <a:spcPct val="100000"/>
              </a:lnSpc>
              <a:spcBef>
                <a:spcPts val="0"/>
              </a:spcBef>
              <a:buNone/>
            </a:pPr>
            <a:endParaRPr lang="en-US" sz="2800" dirty="0">
              <a:latin typeface="Arial" panose="020B0604020202020204" pitchFamily="34" charset="0"/>
              <a:cs typeface="Arial" panose="020B0604020202020204" pitchFamily="34" charset="0"/>
            </a:endParaRPr>
          </a:p>
          <a:p>
            <a:pPr marL="11113" indent="0">
              <a:lnSpc>
                <a:spcPct val="100000"/>
              </a:lnSpc>
              <a:spcBef>
                <a:spcPts val="0"/>
              </a:spcBef>
              <a:buNone/>
            </a:pPr>
            <a:r>
              <a:rPr lang="en-US" sz="2800" dirty="0">
                <a:latin typeface="Arial" panose="020B0604020202020204" pitchFamily="34" charset="0"/>
                <a:cs typeface="Arial" panose="020B0604020202020204" pitchFamily="34" charset="0"/>
              </a:rPr>
              <a:t>Step 2 (</a:t>
            </a:r>
            <a:r>
              <a:rPr lang="en-US" sz="2800" b="1" dirty="0">
                <a:latin typeface="Arial" panose="020B0604020202020204" pitchFamily="34" charset="0"/>
                <a:cs typeface="Arial" panose="020B0604020202020204" pitchFamily="34" charset="0"/>
              </a:rPr>
              <a:t>consider the Title IX complaint</a:t>
            </a:r>
            <a:r>
              <a:rPr lang="en-US" sz="2800" dirty="0">
                <a:latin typeface="Arial" panose="020B0604020202020204" pitchFamily="34" charset="0"/>
                <a:cs typeface="Arial" panose="020B0604020202020204" pitchFamily="34" charset="0"/>
              </a:rPr>
              <a:t>):</a:t>
            </a:r>
          </a:p>
          <a:p>
            <a:pPr marL="11113" indent="0">
              <a:lnSpc>
                <a:spcPct val="100000"/>
              </a:lnSpc>
              <a:spcBef>
                <a:spcPts val="0"/>
              </a:spcBef>
              <a:buNone/>
            </a:pPr>
            <a:endParaRPr lang="en-US" sz="2800" dirty="0">
              <a:latin typeface="Arial" panose="020B0604020202020204" pitchFamily="34" charset="0"/>
              <a:cs typeface="Arial" panose="020B0604020202020204" pitchFamily="34" charset="0"/>
            </a:endParaRPr>
          </a:p>
          <a:p>
            <a:pPr marL="11113" indent="0">
              <a:lnSpc>
                <a:spcPct val="100000"/>
              </a:lnSpc>
              <a:spcBef>
                <a:spcPts val="0"/>
              </a:spcBef>
              <a:buNone/>
            </a:pPr>
            <a:r>
              <a:rPr lang="en-US" sz="2800" dirty="0">
                <a:latin typeface="Arial" panose="020B0604020202020204" pitchFamily="34" charset="0"/>
                <a:cs typeface="Arial" panose="020B0604020202020204" pitchFamily="34" charset="0"/>
              </a:rPr>
              <a:t>Step 3 (</a:t>
            </a:r>
            <a:r>
              <a:rPr lang="en-US" sz="2800" b="1" dirty="0">
                <a:latin typeface="Arial" panose="020B0604020202020204" pitchFamily="34" charset="0"/>
                <a:cs typeface="Arial" panose="020B0604020202020204" pitchFamily="34" charset="0"/>
              </a:rPr>
              <a:t>assess whether evidence potentially proves/disproves an incident of the Title IX Complaint</a:t>
            </a:r>
            <a:r>
              <a:rPr lang="en-US" sz="2800" dirty="0">
                <a:latin typeface="Arial" panose="020B0604020202020204" pitchFamily="34" charset="0"/>
                <a:cs typeface="Arial" panose="020B0604020202020204" pitchFamily="34" charset="0"/>
              </a:rPr>
              <a:t>): </a:t>
            </a:r>
          </a:p>
          <a:p>
            <a:pPr marL="11113" indent="0">
              <a:lnSpc>
                <a:spcPct val="100000"/>
              </a:lnSpc>
              <a:spcBef>
                <a:spcPts val="0"/>
              </a:spcBef>
              <a:buNone/>
            </a:pPr>
            <a:endParaRPr lang="en-US" sz="2800" dirty="0">
              <a:latin typeface="Arial" panose="020B0604020202020204" pitchFamily="34" charset="0"/>
              <a:cs typeface="Arial" panose="020B0604020202020204" pitchFamily="34" charset="0"/>
            </a:endParaRPr>
          </a:p>
          <a:p>
            <a:pPr marL="0" indent="0">
              <a:lnSpc>
                <a:spcPct val="100000"/>
              </a:lnSpc>
              <a:spcBef>
                <a:spcPts val="0"/>
              </a:spcBef>
              <a:buNone/>
            </a:pPr>
            <a:r>
              <a:rPr lang="en-US" sz="2800" dirty="0">
                <a:latin typeface="Arial" panose="020B0604020202020204" pitchFamily="34" charset="0"/>
                <a:cs typeface="Arial" panose="020B0604020202020204" pitchFamily="34" charset="0"/>
              </a:rPr>
              <a:t>Step 4 </a:t>
            </a:r>
            <a:r>
              <a:rPr lang="en-US" sz="2800" b="1" dirty="0">
                <a:latin typeface="Arial" panose="020B0604020202020204" pitchFamily="34" charset="0"/>
                <a:cs typeface="Arial" panose="020B0604020202020204" pitchFamily="34" charset="0"/>
              </a:rPr>
              <a:t>(assess whether evidence meets exceptions under Rape Shield):</a:t>
            </a:r>
          </a:p>
          <a:p>
            <a:pPr marL="0" indent="0">
              <a:lnSpc>
                <a:spcPct val="100000"/>
              </a:lnSpc>
              <a:spcBef>
                <a:spcPts val="0"/>
              </a:spcBef>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55450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8856" y="1801171"/>
            <a:ext cx="2947482" cy="3255658"/>
          </a:xfrm>
        </p:spPr>
        <p:txBody>
          <a:bodyPr anchor="t">
            <a:normAutofit/>
          </a:bodyPr>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Applying the Relevancy Determination</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Process </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Scenario D</a:t>
            </a:r>
          </a:p>
        </p:txBody>
      </p:sp>
      <p:sp>
        <p:nvSpPr>
          <p:cNvPr id="3" name="Content Placeholder 2"/>
          <p:cNvSpPr>
            <a:spLocks noGrp="1"/>
          </p:cNvSpPr>
          <p:nvPr>
            <p:ph idx="1"/>
          </p:nvPr>
        </p:nvSpPr>
        <p:spPr>
          <a:xfrm>
            <a:off x="3594847" y="878540"/>
            <a:ext cx="8193741" cy="5723467"/>
          </a:xfrm>
        </p:spPr>
        <p:txBody>
          <a:bodyPr anchor="t">
            <a:normAutofit/>
          </a:bodyPr>
          <a:lstStyle/>
          <a:p>
            <a:pPr marL="0" indent="0">
              <a:lnSpc>
                <a:spcPct val="100000"/>
              </a:lnSpc>
              <a:spcBef>
                <a:spcPts val="0"/>
              </a:spcBef>
              <a:buNone/>
            </a:pPr>
            <a:r>
              <a:rPr lang="en-US" sz="2800" b="1" dirty="0">
                <a:latin typeface="Arial" panose="020B0604020202020204" pitchFamily="34" charset="0"/>
                <a:cs typeface="Arial" panose="020B0604020202020204" pitchFamily="34" charset="0"/>
              </a:rPr>
              <a:t>Initial Relevancy Analysis of </a:t>
            </a:r>
            <a:r>
              <a:rPr lang="en-US" sz="2800" b="1">
                <a:latin typeface="Arial" panose="020B0604020202020204" pitchFamily="34" charset="0"/>
                <a:cs typeface="Arial" panose="020B0604020202020204" pitchFamily="34" charset="0"/>
              </a:rPr>
              <a:t>Scenario </a:t>
            </a:r>
            <a:r>
              <a:rPr lang="en-US" sz="2800" b="1" dirty="0">
                <a:latin typeface="Arial" panose="020B0604020202020204" pitchFamily="34" charset="0"/>
                <a:cs typeface="Arial" panose="020B0604020202020204" pitchFamily="34" charset="0"/>
              </a:rPr>
              <a:t>D</a:t>
            </a:r>
          </a:p>
          <a:p>
            <a:pPr marL="11113" indent="0">
              <a:lnSpc>
                <a:spcPct val="100000"/>
              </a:lnSpc>
              <a:spcBef>
                <a:spcPts val="0"/>
              </a:spcBef>
              <a:buNone/>
            </a:pPr>
            <a:endParaRPr lang="en-US" sz="2800" dirty="0">
              <a:latin typeface="Arial" panose="020B0604020202020204" pitchFamily="34" charset="0"/>
              <a:cs typeface="Arial" panose="020B0604020202020204" pitchFamily="34" charset="0"/>
            </a:endParaRPr>
          </a:p>
          <a:p>
            <a:pPr marL="11113" indent="0">
              <a:lnSpc>
                <a:spcPct val="100000"/>
              </a:lnSpc>
              <a:spcBef>
                <a:spcPts val="0"/>
              </a:spcBef>
              <a:buNone/>
            </a:pPr>
            <a:r>
              <a:rPr lang="en-US" sz="2800" dirty="0">
                <a:latin typeface="Arial" panose="020B0604020202020204" pitchFamily="34" charset="0"/>
                <a:cs typeface="Arial" panose="020B0604020202020204" pitchFamily="34" charset="0"/>
              </a:rPr>
              <a:t>Step 1 (</a:t>
            </a:r>
            <a:r>
              <a:rPr lang="en-US" sz="2800" b="1" dirty="0">
                <a:latin typeface="Arial" panose="020B0604020202020204" pitchFamily="34" charset="0"/>
                <a:cs typeface="Arial" panose="020B0604020202020204" pitchFamily="34" charset="0"/>
              </a:rPr>
              <a:t>review the evidence</a:t>
            </a:r>
            <a:r>
              <a:rPr lang="en-US" sz="2800" dirty="0">
                <a:latin typeface="Arial" panose="020B0604020202020204" pitchFamily="34" charset="0"/>
                <a:cs typeface="Arial" panose="020B0604020202020204" pitchFamily="34" charset="0"/>
              </a:rPr>
              <a:t>):</a:t>
            </a:r>
          </a:p>
          <a:p>
            <a:pPr marL="11113" indent="0">
              <a:lnSpc>
                <a:spcPct val="100000"/>
              </a:lnSpc>
              <a:spcBef>
                <a:spcPts val="0"/>
              </a:spcBef>
              <a:buNone/>
            </a:pPr>
            <a:endParaRPr lang="en-US" sz="2800" dirty="0">
              <a:latin typeface="Arial" panose="020B0604020202020204" pitchFamily="34" charset="0"/>
              <a:cs typeface="Arial" panose="020B0604020202020204" pitchFamily="34" charset="0"/>
            </a:endParaRPr>
          </a:p>
          <a:p>
            <a:pPr marL="11113" indent="0">
              <a:lnSpc>
                <a:spcPct val="100000"/>
              </a:lnSpc>
              <a:spcBef>
                <a:spcPts val="0"/>
              </a:spcBef>
              <a:buNone/>
            </a:pPr>
            <a:r>
              <a:rPr lang="en-US" sz="2800" dirty="0">
                <a:latin typeface="Arial" panose="020B0604020202020204" pitchFamily="34" charset="0"/>
                <a:cs typeface="Arial" panose="020B0604020202020204" pitchFamily="34" charset="0"/>
              </a:rPr>
              <a:t>Step 2 (</a:t>
            </a:r>
            <a:r>
              <a:rPr lang="en-US" sz="2800" b="1" dirty="0">
                <a:latin typeface="Arial" panose="020B0604020202020204" pitchFamily="34" charset="0"/>
                <a:cs typeface="Arial" panose="020B0604020202020204" pitchFamily="34" charset="0"/>
              </a:rPr>
              <a:t>consider the Title IX complaint</a:t>
            </a:r>
            <a:r>
              <a:rPr lang="en-US" sz="2800" dirty="0">
                <a:latin typeface="Arial" panose="020B0604020202020204" pitchFamily="34" charset="0"/>
                <a:cs typeface="Arial" panose="020B0604020202020204" pitchFamily="34" charset="0"/>
              </a:rPr>
              <a:t>):</a:t>
            </a:r>
          </a:p>
          <a:p>
            <a:pPr marL="11113" indent="0">
              <a:lnSpc>
                <a:spcPct val="100000"/>
              </a:lnSpc>
              <a:spcBef>
                <a:spcPts val="0"/>
              </a:spcBef>
              <a:buNone/>
            </a:pPr>
            <a:endParaRPr lang="en-US" sz="2800" dirty="0">
              <a:latin typeface="Arial" panose="020B0604020202020204" pitchFamily="34" charset="0"/>
              <a:cs typeface="Arial" panose="020B0604020202020204" pitchFamily="34" charset="0"/>
            </a:endParaRPr>
          </a:p>
          <a:p>
            <a:pPr marL="11113" indent="0">
              <a:lnSpc>
                <a:spcPct val="100000"/>
              </a:lnSpc>
              <a:spcBef>
                <a:spcPts val="0"/>
              </a:spcBef>
              <a:buNone/>
            </a:pPr>
            <a:r>
              <a:rPr lang="en-US" sz="2800" dirty="0">
                <a:latin typeface="Arial" panose="020B0604020202020204" pitchFamily="34" charset="0"/>
                <a:cs typeface="Arial" panose="020B0604020202020204" pitchFamily="34" charset="0"/>
              </a:rPr>
              <a:t>Step 3 (</a:t>
            </a:r>
            <a:r>
              <a:rPr lang="en-US" sz="2800" b="1" dirty="0">
                <a:latin typeface="Arial" panose="020B0604020202020204" pitchFamily="34" charset="0"/>
                <a:cs typeface="Arial" panose="020B0604020202020204" pitchFamily="34" charset="0"/>
              </a:rPr>
              <a:t>assess whether evidence potentially proves/disproves an incident of the Title IX Complaint</a:t>
            </a:r>
            <a:r>
              <a:rPr lang="en-US" sz="2800" dirty="0">
                <a:latin typeface="Arial" panose="020B0604020202020204" pitchFamily="34" charset="0"/>
                <a:cs typeface="Arial" panose="020B0604020202020204" pitchFamily="34" charset="0"/>
              </a:rPr>
              <a:t>): </a:t>
            </a:r>
          </a:p>
          <a:p>
            <a:pPr marL="11113" indent="0">
              <a:lnSpc>
                <a:spcPct val="100000"/>
              </a:lnSpc>
              <a:spcBef>
                <a:spcPts val="0"/>
              </a:spcBef>
              <a:buNone/>
            </a:pPr>
            <a:endParaRPr lang="en-US" sz="2800" dirty="0">
              <a:latin typeface="Arial" panose="020B0604020202020204" pitchFamily="34" charset="0"/>
              <a:cs typeface="Arial" panose="020B0604020202020204" pitchFamily="34" charset="0"/>
            </a:endParaRPr>
          </a:p>
          <a:p>
            <a:pPr marL="0" indent="0">
              <a:lnSpc>
                <a:spcPct val="100000"/>
              </a:lnSpc>
              <a:spcBef>
                <a:spcPts val="0"/>
              </a:spcBef>
              <a:buNone/>
            </a:pPr>
            <a:r>
              <a:rPr lang="en-US" sz="2800" dirty="0">
                <a:latin typeface="Arial" panose="020B0604020202020204" pitchFamily="34" charset="0"/>
                <a:cs typeface="Arial" panose="020B0604020202020204" pitchFamily="34" charset="0"/>
              </a:rPr>
              <a:t>Step 4 </a:t>
            </a:r>
            <a:r>
              <a:rPr lang="en-US" sz="2800" b="1" dirty="0">
                <a:latin typeface="Arial" panose="020B0604020202020204" pitchFamily="34" charset="0"/>
                <a:cs typeface="Arial" panose="020B0604020202020204" pitchFamily="34" charset="0"/>
              </a:rPr>
              <a:t>(assess whether evidence meets exceptions under Rape Shield):</a:t>
            </a:r>
          </a:p>
          <a:p>
            <a:pPr marL="0" indent="0">
              <a:lnSpc>
                <a:spcPct val="100000"/>
              </a:lnSpc>
              <a:spcBef>
                <a:spcPts val="0"/>
              </a:spcBef>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19126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Why Does Relevance</a:t>
            </a:r>
            <a:br>
              <a:rPr lang="en-US" altLang="en-US" dirty="0">
                <a:solidFill>
                  <a:schemeClr val="accent6">
                    <a:lumMod val="90000"/>
                    <a:lumOff val="10000"/>
                  </a:schemeClr>
                </a:solidFill>
                <a:latin typeface="Arial" panose="020B0604020202020204" pitchFamily="34" charset="0"/>
                <a:cs typeface="Arial" panose="020B0604020202020204" pitchFamily="34" charset="0"/>
              </a:rPr>
            </a:br>
            <a:r>
              <a:rPr lang="en-US" altLang="en-US" dirty="0">
                <a:solidFill>
                  <a:schemeClr val="accent6">
                    <a:lumMod val="90000"/>
                    <a:lumOff val="10000"/>
                  </a:schemeClr>
                </a:solidFill>
                <a:latin typeface="Arial" panose="020B0604020202020204" pitchFamily="34" charset="0"/>
                <a:cs typeface="Arial" panose="020B0604020202020204" pitchFamily="34" charset="0"/>
              </a:rPr>
              <a:t>Matter?</a:t>
            </a:r>
          </a:p>
        </p:txBody>
      </p:sp>
      <p:sp>
        <p:nvSpPr>
          <p:cNvPr id="3" name="Content Placeholder 2"/>
          <p:cNvSpPr>
            <a:spLocks noGrp="1"/>
          </p:cNvSpPr>
          <p:nvPr>
            <p:ph idx="1"/>
          </p:nvPr>
        </p:nvSpPr>
        <p:spPr>
          <a:xfrm>
            <a:off x="3594847" y="878540"/>
            <a:ext cx="8193741" cy="5723467"/>
          </a:xfrm>
        </p:spPr>
        <p:txBody>
          <a:bodyPr>
            <a:normAutofit/>
          </a:bodyPr>
          <a:lstStyle/>
          <a:p>
            <a:pPr marL="0" indent="0">
              <a:buNone/>
            </a:pPr>
            <a:r>
              <a:rPr lang="en-US" sz="3600" dirty="0">
                <a:latin typeface="Arial" panose="020B0604020202020204" pitchFamily="34" charset="0"/>
                <a:cs typeface="Arial" panose="020B0604020202020204" pitchFamily="34" charset="0"/>
              </a:rPr>
              <a:t>The purpose of having restrictions placed on evidence that can be introduced is to prevent the fact finders from making decisions based on factors other than what is relevant. The goal is a truth-seeking mission; gather everything relevant so that a neutral decision maker can reach an accurate determination based on the information presented during a hearing.</a:t>
            </a:r>
          </a:p>
          <a:p>
            <a:pPr marL="0" indent="0">
              <a:buNone/>
            </a:pPr>
            <a:endParaRPr lang="en-US" dirty="0"/>
          </a:p>
        </p:txBody>
      </p:sp>
    </p:spTree>
    <p:extLst>
      <p:ext uri="{BB962C8B-B14F-4D97-AF65-F5344CB8AC3E}">
        <p14:creationId xmlns:p14="http://schemas.microsoft.com/office/powerpoint/2010/main" val="3790048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76982" y="2414781"/>
            <a:ext cx="2947482" cy="2028437"/>
          </a:xfrm>
        </p:spPr>
        <p:txBody>
          <a:bodyPr anchor="t"/>
          <a:lstStyle/>
          <a:p>
            <a:r>
              <a:rPr lang="en-US" altLang="en-US" sz="3200" dirty="0">
                <a:solidFill>
                  <a:schemeClr val="accent6">
                    <a:lumMod val="90000"/>
                    <a:lumOff val="10000"/>
                  </a:schemeClr>
                </a:solidFill>
                <a:latin typeface="Arial" panose="020B0604020202020204" pitchFamily="34" charset="0"/>
                <a:cs typeface="Arial" panose="020B0604020202020204" pitchFamily="34" charset="0"/>
              </a:rPr>
              <a:t>What are the General  Principles of an Investigation?</a:t>
            </a:r>
          </a:p>
        </p:txBody>
      </p:sp>
      <p:sp>
        <p:nvSpPr>
          <p:cNvPr id="3" name="Content Placeholder 2"/>
          <p:cNvSpPr>
            <a:spLocks noGrp="1"/>
          </p:cNvSpPr>
          <p:nvPr>
            <p:ph idx="1"/>
          </p:nvPr>
        </p:nvSpPr>
        <p:spPr>
          <a:xfrm>
            <a:off x="3594847" y="878540"/>
            <a:ext cx="8193741" cy="5723467"/>
          </a:xfrm>
        </p:spPr>
        <p:txBody>
          <a:bodyPr anchor="t">
            <a:normAutofit fontScale="85000" lnSpcReduction="10000"/>
          </a:bodyPr>
          <a:lstStyle/>
          <a:p>
            <a:pPr marL="0" indent="0">
              <a:buNone/>
            </a:pPr>
            <a:endParaRPr lang="en-US" sz="3200" b="0" i="0" dirty="0">
              <a:solidFill>
                <a:schemeClr val="accent2">
                  <a:lumMod val="50000"/>
                  <a:lumOff val="50000"/>
                </a:schemeClr>
              </a:solidFill>
              <a:effectLst/>
              <a:latin typeface="Arial" panose="020B0604020202020204" pitchFamily="34" charset="0"/>
              <a:cs typeface="Arial" panose="020B0604020202020204" pitchFamily="34" charset="0"/>
            </a:endParaRPr>
          </a:p>
          <a:p>
            <a:r>
              <a:rPr lang="en-US" sz="3200" dirty="0">
                <a:solidFill>
                  <a:schemeClr val="accent2">
                    <a:lumMod val="50000"/>
                    <a:lumOff val="50000"/>
                  </a:schemeClr>
                </a:solidFill>
                <a:latin typeface="Arial" panose="020B0604020202020204" pitchFamily="34" charset="0"/>
                <a:cs typeface="Arial" panose="020B0604020202020204" pitchFamily="34" charset="0"/>
              </a:rPr>
              <a:t>Parties must have sufficient notice to prepare and  meaningfully participate</a:t>
            </a:r>
          </a:p>
          <a:p>
            <a:r>
              <a:rPr lang="en-US" sz="3200" dirty="0">
                <a:solidFill>
                  <a:schemeClr val="accent2">
                    <a:lumMod val="50000"/>
                    <a:lumOff val="50000"/>
                  </a:schemeClr>
                </a:solidFill>
                <a:latin typeface="Arial" panose="020B0604020202020204" pitchFamily="34" charset="0"/>
                <a:cs typeface="Arial" panose="020B0604020202020204" pitchFamily="34" charset="0"/>
              </a:rPr>
              <a:t>Investigator has an independent duty to collect  relevant inculpatory and exculpatory evidence</a:t>
            </a:r>
          </a:p>
          <a:p>
            <a:r>
              <a:rPr lang="en-US" sz="3200" dirty="0">
                <a:solidFill>
                  <a:schemeClr val="accent2">
                    <a:lumMod val="50000"/>
                    <a:lumOff val="50000"/>
                  </a:schemeClr>
                </a:solidFill>
                <a:latin typeface="Arial" panose="020B0604020202020204" pitchFamily="34" charset="0"/>
                <a:cs typeface="Arial" panose="020B0604020202020204" pitchFamily="34" charset="0"/>
              </a:rPr>
              <a:t>Parties have an equal opportunity to present their  statements, evidence, and to identify witnesses</a:t>
            </a:r>
          </a:p>
          <a:p>
            <a:r>
              <a:rPr lang="en-US" sz="3200" dirty="0">
                <a:solidFill>
                  <a:schemeClr val="accent2">
                    <a:lumMod val="50000"/>
                    <a:lumOff val="50000"/>
                  </a:schemeClr>
                </a:solidFill>
                <a:latin typeface="Arial" panose="020B0604020202020204" pitchFamily="34" charset="0"/>
                <a:cs typeface="Arial" panose="020B0604020202020204" pitchFamily="34" charset="0"/>
              </a:rPr>
              <a:t>Parties have equal opportunity to review and  comment on evidence developed</a:t>
            </a:r>
          </a:p>
          <a:p>
            <a:r>
              <a:rPr lang="en-US" sz="3200" dirty="0">
                <a:solidFill>
                  <a:schemeClr val="accent2">
                    <a:lumMod val="50000"/>
                    <a:lumOff val="50000"/>
                  </a:schemeClr>
                </a:solidFill>
                <a:latin typeface="Arial" panose="020B0604020202020204" pitchFamily="34" charset="0"/>
                <a:cs typeface="Arial" panose="020B0604020202020204" pitchFamily="34" charset="0"/>
              </a:rPr>
              <a:t>Investigation is evidence-gathering; not fact-finding</a:t>
            </a:r>
          </a:p>
          <a:p>
            <a:pPr marL="0" indent="0">
              <a:buNone/>
            </a:pPr>
            <a:endParaRPr lang="en-US" sz="3200" dirty="0">
              <a:solidFill>
                <a:schemeClr val="accent2">
                  <a:lumMod val="50000"/>
                  <a:lumOff val="50000"/>
                </a:schemeClr>
              </a:solidFill>
              <a:latin typeface="Arial" panose="020B0604020202020204" pitchFamily="34" charset="0"/>
              <a:cs typeface="Arial" panose="020B0604020202020204" pitchFamily="34" charset="0"/>
            </a:endParaRPr>
          </a:p>
          <a:p>
            <a:pPr marL="0" indent="0" algn="ctr">
              <a:buNone/>
            </a:pPr>
            <a:r>
              <a:rPr lang="en-US" sz="1200" dirty="0">
                <a:solidFill>
                  <a:schemeClr val="accent2">
                    <a:lumMod val="50000"/>
                    <a:lumOff val="50000"/>
                  </a:schemeClr>
                </a:solidFill>
                <a:latin typeface="Arial" panose="020B0604020202020204" pitchFamily="34" charset="0"/>
                <a:cs typeface="Arial" panose="020B0604020202020204" pitchFamily="34" charset="0"/>
              </a:rPr>
              <a:t>From Husch Blackwell Presentation 2020</a:t>
            </a:r>
          </a:p>
        </p:txBody>
      </p:sp>
    </p:spTree>
    <p:extLst>
      <p:ext uri="{BB962C8B-B14F-4D97-AF65-F5344CB8AC3E}">
        <p14:creationId xmlns:p14="http://schemas.microsoft.com/office/powerpoint/2010/main" val="3532740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76982" y="2375121"/>
            <a:ext cx="2947482" cy="1053879"/>
          </a:xfrm>
        </p:spPr>
        <p:txBody>
          <a:bodyPr anchor="t"/>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Summary </a:t>
            </a:r>
          </a:p>
        </p:txBody>
      </p:sp>
      <p:sp>
        <p:nvSpPr>
          <p:cNvPr id="3" name="Content Placeholder 2"/>
          <p:cNvSpPr>
            <a:spLocks noGrp="1"/>
          </p:cNvSpPr>
          <p:nvPr>
            <p:ph idx="1"/>
          </p:nvPr>
        </p:nvSpPr>
        <p:spPr>
          <a:xfrm>
            <a:off x="3579349" y="770052"/>
            <a:ext cx="8193741" cy="5723467"/>
          </a:xfrm>
        </p:spPr>
        <p:txBody>
          <a:bodyPr anchor="t">
            <a:normAutofit/>
          </a:bodyPr>
          <a:lstStyle/>
          <a:p>
            <a:r>
              <a:rPr lang="en-US" dirty="0">
                <a:latin typeface="Arial" panose="020B0604020202020204" pitchFamily="34" charset="0"/>
                <a:cs typeface="Arial" panose="020B0604020202020204" pitchFamily="34" charset="0"/>
              </a:rPr>
              <a:t>The purpose of an investigation is to</a:t>
            </a:r>
            <a:r>
              <a:rPr lang="en-US" sz="2000" b="0" i="0" dirty="0">
                <a:solidFill>
                  <a:schemeClr val="accent2">
                    <a:lumMod val="50000"/>
                    <a:lumOff val="50000"/>
                  </a:schemeClr>
                </a:solidFill>
                <a:effectLst/>
                <a:latin typeface="Arial" panose="020B0604020202020204" pitchFamily="34" charset="0"/>
                <a:cs typeface="Arial" panose="020B0604020202020204" pitchFamily="34" charset="0"/>
              </a:rPr>
              <a:t> collect </a:t>
            </a:r>
            <a:r>
              <a:rPr lang="en-US" sz="2000" b="1" i="0" u="sng" dirty="0">
                <a:solidFill>
                  <a:schemeClr val="accent2">
                    <a:lumMod val="50000"/>
                    <a:lumOff val="50000"/>
                  </a:schemeClr>
                </a:solidFill>
                <a:effectLst/>
                <a:latin typeface="Arial" panose="020B0604020202020204" pitchFamily="34" charset="0"/>
                <a:cs typeface="Arial" panose="020B0604020202020204" pitchFamily="34" charset="0"/>
              </a:rPr>
              <a:t>relevant </a:t>
            </a:r>
            <a:r>
              <a:rPr lang="en-US" sz="2000" b="0" i="0" dirty="0">
                <a:solidFill>
                  <a:schemeClr val="accent2">
                    <a:lumMod val="50000"/>
                    <a:lumOff val="50000"/>
                  </a:schemeClr>
                </a:solidFill>
                <a:effectLst/>
                <a:latin typeface="Arial" panose="020B0604020202020204" pitchFamily="34" charset="0"/>
                <a:cs typeface="Arial" panose="020B0604020202020204" pitchFamily="34" charset="0"/>
              </a:rPr>
              <a:t>inculpatory and  exculpatory evidence sufficient to permit an impartial  decision-maker to determine whether or not the reported sexual  harassment occurred.</a:t>
            </a:r>
          </a:p>
          <a:p>
            <a:r>
              <a:rPr lang="en-US" sz="2000" dirty="0">
                <a:latin typeface="Arial" panose="020B0604020202020204" pitchFamily="34" charset="0"/>
                <a:cs typeface="Arial" panose="020B0604020202020204" pitchFamily="34" charset="0"/>
              </a:rPr>
              <a:t>The burden of gathering evidence must remain on schools not the parties </a:t>
            </a:r>
            <a:r>
              <a:rPr lang="en-US" altLang="en-US" sz="2000" dirty="0">
                <a:solidFill>
                  <a:schemeClr val="accent6">
                    <a:lumMod val="90000"/>
                    <a:lumOff val="10000"/>
                  </a:schemeClr>
                </a:solidFill>
                <a:latin typeface="Arial" panose="020B0604020202020204" pitchFamily="34" charset="0"/>
                <a:cs typeface="Arial" panose="020B0604020202020204" pitchFamily="34" charset="0"/>
              </a:rPr>
              <a:t>106.45(b)(5)(</a:t>
            </a:r>
            <a:r>
              <a:rPr lang="en-US" altLang="en-US" sz="2000" dirty="0" err="1">
                <a:solidFill>
                  <a:schemeClr val="accent6">
                    <a:lumMod val="90000"/>
                    <a:lumOff val="10000"/>
                  </a:schemeClr>
                </a:solidFill>
                <a:latin typeface="Arial" panose="020B0604020202020204" pitchFamily="34" charset="0"/>
                <a:cs typeface="Arial" panose="020B0604020202020204" pitchFamily="34" charset="0"/>
              </a:rPr>
              <a:t>i</a:t>
            </a:r>
            <a:r>
              <a:rPr lang="en-US" altLang="en-US" sz="2000" dirty="0">
                <a:solidFill>
                  <a:schemeClr val="accent6">
                    <a:lumMod val="90000"/>
                    <a:lumOff val="10000"/>
                  </a:schemeClr>
                </a:solidFill>
                <a:latin typeface="Arial" panose="020B0604020202020204" pitchFamily="34" charset="0"/>
                <a:cs typeface="Arial" panose="020B0604020202020204" pitchFamily="34" charset="0"/>
              </a:rPr>
              <a:t>)</a:t>
            </a:r>
          </a:p>
          <a:p>
            <a:endParaRPr lang="en-US" altLang="en-US" sz="800" dirty="0">
              <a:solidFill>
                <a:schemeClr val="accent6">
                  <a:lumMod val="90000"/>
                  <a:lumOff val="10000"/>
                </a:schemeClr>
              </a:solidFill>
              <a:latin typeface="Arial" panose="020B0604020202020204" pitchFamily="34" charset="0"/>
              <a:cs typeface="Arial" panose="020B0604020202020204" pitchFamily="34" charset="0"/>
            </a:endParaRPr>
          </a:p>
          <a:p>
            <a:pPr>
              <a:lnSpc>
                <a:spcPct val="100000"/>
              </a:lnSpc>
              <a:spcBef>
                <a:spcPts val="0"/>
              </a:spcBef>
            </a:pPr>
            <a:r>
              <a:rPr lang="en-US" sz="2000" dirty="0">
                <a:latin typeface="Arial" panose="020B0604020202020204" pitchFamily="34" charset="0"/>
                <a:cs typeface="Arial" panose="020B0604020202020204" pitchFamily="34" charset="0"/>
              </a:rPr>
              <a:t>It is the school’s job to conduct the investigation, track down and gather all of the evidence possible and interview witnesses…</a:t>
            </a:r>
          </a:p>
          <a:p>
            <a:pPr marL="0" indent="0">
              <a:lnSpc>
                <a:spcPct val="100000"/>
              </a:lnSpc>
              <a:spcBef>
                <a:spcPts val="0"/>
              </a:spcBef>
              <a:buNone/>
            </a:pPr>
            <a:endParaRPr lang="en-US" sz="2000" dirty="0">
              <a:latin typeface="Arial" panose="020B0604020202020204" pitchFamily="34" charset="0"/>
              <a:cs typeface="Arial" panose="020B0604020202020204" pitchFamily="34" charset="0"/>
            </a:endParaRPr>
          </a:p>
          <a:p>
            <a:pPr>
              <a:lnSpc>
                <a:spcPct val="100000"/>
              </a:lnSpc>
              <a:spcBef>
                <a:spcPts val="0"/>
              </a:spcBef>
            </a:pPr>
            <a:r>
              <a:rPr lang="en-US" sz="2000" dirty="0">
                <a:latin typeface="Arial" panose="020B0604020202020204" pitchFamily="34" charset="0"/>
                <a:cs typeface="Arial" panose="020B0604020202020204" pitchFamily="34" charset="0"/>
              </a:rPr>
              <a:t>The goal is a truth-seeking mission; gather everything relevant so that a neutral decision maker can reach an accurate determination based on the information presented during a hearing.</a:t>
            </a:r>
          </a:p>
          <a:p>
            <a:pPr>
              <a:lnSpc>
                <a:spcPct val="100000"/>
              </a:lnSpc>
              <a:spcBef>
                <a:spcPts val="0"/>
              </a:spcBef>
            </a:pPr>
            <a:endParaRPr lang="en-US" dirty="0">
              <a:latin typeface="Arial" panose="020B0604020202020204" pitchFamily="34" charset="0"/>
              <a:cs typeface="Arial" panose="020B0604020202020204" pitchFamily="34" charset="0"/>
            </a:endParaRPr>
          </a:p>
          <a:p>
            <a:pPr>
              <a:lnSpc>
                <a:spcPct val="100000"/>
              </a:lnSpc>
              <a:spcBef>
                <a:spcPts val="0"/>
              </a:spcBef>
            </a:pPr>
            <a:r>
              <a:rPr lang="en-US" sz="2000" dirty="0">
                <a:latin typeface="Arial" panose="020B0604020202020204" pitchFamily="34" charset="0"/>
                <a:cs typeface="Arial" panose="020B0604020202020204" pitchFamily="34" charset="0"/>
              </a:rPr>
              <a:t>Evidence is relevant if it has any tendency to make an allegation more or less probable than it would be without the evidence; and </a:t>
            </a:r>
          </a:p>
          <a:p>
            <a:pPr marL="0" indent="0">
              <a:lnSpc>
                <a:spcPct val="100000"/>
              </a:lnSpc>
              <a:spcBef>
                <a:spcPts val="0"/>
              </a:spcBef>
              <a:buNone/>
            </a:pPr>
            <a:r>
              <a:rPr lang="en-US" sz="2000" dirty="0">
                <a:latin typeface="Arial" panose="020B0604020202020204" pitchFamily="34" charset="0"/>
                <a:cs typeface="Arial" panose="020B0604020202020204" pitchFamily="34" charset="0"/>
              </a:rPr>
              <a:t>   it is of consequence in determining the action.</a:t>
            </a:r>
            <a:endParaRPr lang="en-US" sz="2000" b="0" i="0" dirty="0">
              <a:solidFill>
                <a:schemeClr val="accent2">
                  <a:lumMod val="50000"/>
                  <a:lumOff val="50000"/>
                </a:schemeClr>
              </a:solidFill>
              <a:effectLst/>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493797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52919" y="2871981"/>
            <a:ext cx="2947482" cy="1114037"/>
          </a:xfrm>
        </p:spPr>
        <p:txBody>
          <a:bodyPr anchor="t"/>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Summary- Continued</a:t>
            </a:r>
          </a:p>
        </p:txBody>
      </p:sp>
      <p:sp>
        <p:nvSpPr>
          <p:cNvPr id="3" name="Content Placeholder 2"/>
          <p:cNvSpPr>
            <a:spLocks noGrp="1"/>
          </p:cNvSpPr>
          <p:nvPr>
            <p:ph idx="1"/>
          </p:nvPr>
        </p:nvSpPr>
        <p:spPr>
          <a:xfrm>
            <a:off x="3579349" y="940533"/>
            <a:ext cx="8193741" cy="5723467"/>
          </a:xfrm>
        </p:spPr>
        <p:txBody>
          <a:bodyPr anchor="t">
            <a:normAutofit/>
          </a:bodyPr>
          <a:lstStyle/>
          <a:p>
            <a:r>
              <a:rPr lang="en-US" sz="2000" b="0" i="0" dirty="0">
                <a:solidFill>
                  <a:schemeClr val="tx1">
                    <a:lumMod val="50000"/>
                    <a:lumOff val="50000"/>
                  </a:schemeClr>
                </a:solidFill>
                <a:effectLst/>
                <a:latin typeface="Arial" panose="020B0604020202020204" pitchFamily="34" charset="0"/>
                <a:cs typeface="Arial" panose="020B0604020202020204" pitchFamily="34" charset="0"/>
              </a:rPr>
              <a:t>The hearing board or hearin</a:t>
            </a:r>
            <a:r>
              <a:rPr lang="en-US" sz="2000" dirty="0">
                <a:solidFill>
                  <a:schemeClr val="tx1">
                    <a:lumMod val="50000"/>
                    <a:lumOff val="50000"/>
                  </a:schemeClr>
                </a:solidFill>
                <a:latin typeface="Arial" panose="020B0604020202020204" pitchFamily="34" charset="0"/>
                <a:cs typeface="Arial" panose="020B0604020202020204" pitchFamily="34" charset="0"/>
              </a:rPr>
              <a:t>g officer</a:t>
            </a:r>
            <a:r>
              <a:rPr lang="en-US" sz="2000" b="0" i="0" dirty="0">
                <a:solidFill>
                  <a:schemeClr val="tx1">
                    <a:lumMod val="50000"/>
                    <a:lumOff val="50000"/>
                  </a:schemeClr>
                </a:solidFill>
                <a:effectLst/>
                <a:latin typeface="Arial" panose="020B0604020202020204" pitchFamily="34" charset="0"/>
                <a:cs typeface="Arial" panose="020B0604020202020204" pitchFamily="34" charset="0"/>
              </a:rPr>
              <a:t> are the </a:t>
            </a:r>
            <a:r>
              <a:rPr lang="en-US" sz="2000" b="1" i="0" dirty="0">
                <a:solidFill>
                  <a:schemeClr val="tx1">
                    <a:lumMod val="50000"/>
                    <a:lumOff val="50000"/>
                  </a:schemeClr>
                </a:solidFill>
                <a:effectLst/>
                <a:latin typeface="Arial" panose="020B0604020202020204" pitchFamily="34" charset="0"/>
                <a:cs typeface="Arial" panose="020B0604020202020204" pitchFamily="34" charset="0"/>
              </a:rPr>
              <a:t>fact</a:t>
            </a:r>
            <a:r>
              <a:rPr lang="en-US" sz="2000" b="0" i="0" dirty="0">
                <a:solidFill>
                  <a:schemeClr val="tx1">
                    <a:lumMod val="50000"/>
                    <a:lumOff val="50000"/>
                  </a:schemeClr>
                </a:solidFill>
                <a:effectLst/>
                <a:latin typeface="Arial" panose="020B0604020202020204" pitchFamily="34" charset="0"/>
                <a:cs typeface="Arial" panose="020B0604020202020204" pitchFamily="34" charset="0"/>
              </a:rPr>
              <a:t>-</a:t>
            </a:r>
            <a:r>
              <a:rPr lang="en-US" sz="2000" b="1" i="0" dirty="0">
                <a:solidFill>
                  <a:schemeClr val="tx1">
                    <a:lumMod val="50000"/>
                    <a:lumOff val="50000"/>
                  </a:schemeClr>
                </a:solidFill>
                <a:effectLst/>
                <a:latin typeface="Arial" panose="020B0604020202020204" pitchFamily="34" charset="0"/>
                <a:cs typeface="Arial" panose="020B0604020202020204" pitchFamily="34" charset="0"/>
              </a:rPr>
              <a:t>finders</a:t>
            </a:r>
            <a:r>
              <a:rPr lang="en-US" sz="2000" b="0" i="0" dirty="0">
                <a:solidFill>
                  <a:schemeClr val="tx1">
                    <a:lumMod val="50000"/>
                    <a:lumOff val="50000"/>
                  </a:schemeClr>
                </a:solidFill>
                <a:effectLst/>
                <a:latin typeface="Arial" panose="020B0604020202020204" pitchFamily="34" charset="0"/>
                <a:cs typeface="Arial" panose="020B0604020202020204" pitchFamily="34" charset="0"/>
              </a:rPr>
              <a:t>, but they are left to "find" </a:t>
            </a:r>
            <a:r>
              <a:rPr lang="en-US" sz="2000" b="1" i="0" dirty="0">
                <a:solidFill>
                  <a:schemeClr val="tx1">
                    <a:lumMod val="50000"/>
                    <a:lumOff val="50000"/>
                  </a:schemeClr>
                </a:solidFill>
                <a:effectLst/>
                <a:latin typeface="Arial" panose="020B0604020202020204" pitchFamily="34" charset="0"/>
                <a:cs typeface="Arial" panose="020B0604020202020204" pitchFamily="34" charset="0"/>
              </a:rPr>
              <a:t>facts</a:t>
            </a:r>
            <a:r>
              <a:rPr lang="en-US" sz="2000" b="0" i="0" dirty="0">
                <a:solidFill>
                  <a:schemeClr val="tx1">
                    <a:lumMod val="50000"/>
                    <a:lumOff val="50000"/>
                  </a:schemeClr>
                </a:solidFill>
                <a:effectLst/>
                <a:latin typeface="Arial" panose="020B0604020202020204" pitchFamily="34" charset="0"/>
                <a:cs typeface="Arial" panose="020B0604020202020204" pitchFamily="34" charset="0"/>
              </a:rPr>
              <a:t> only from </a:t>
            </a:r>
            <a:r>
              <a:rPr lang="en-US" sz="2000" b="0" i="0" u="sng" dirty="0">
                <a:solidFill>
                  <a:schemeClr val="tx1">
                    <a:lumMod val="50000"/>
                    <a:lumOff val="50000"/>
                  </a:schemeClr>
                </a:solidFill>
                <a:effectLst/>
                <a:latin typeface="Arial" panose="020B0604020202020204" pitchFamily="34" charset="0"/>
                <a:cs typeface="Arial" panose="020B0604020202020204" pitchFamily="34" charset="0"/>
              </a:rPr>
              <a:t>relevant</a:t>
            </a:r>
            <a:r>
              <a:rPr lang="en-US" sz="2000" b="0" i="0" dirty="0">
                <a:solidFill>
                  <a:schemeClr val="tx1">
                    <a:lumMod val="50000"/>
                    <a:lumOff val="50000"/>
                  </a:schemeClr>
                </a:solidFill>
                <a:effectLst/>
                <a:latin typeface="Arial" panose="020B0604020202020204" pitchFamily="34" charset="0"/>
                <a:cs typeface="Arial" panose="020B0604020202020204" pitchFamily="34" charset="0"/>
              </a:rPr>
              <a:t> evidence presented in a hearing.  </a:t>
            </a:r>
          </a:p>
          <a:p>
            <a:r>
              <a:rPr lang="en-US" sz="2000" b="0" i="0" dirty="0">
                <a:solidFill>
                  <a:schemeClr val="tx1">
                    <a:lumMod val="50000"/>
                    <a:lumOff val="50000"/>
                  </a:schemeClr>
                </a:solidFill>
                <a:effectLst/>
                <a:latin typeface="Arial" panose="020B0604020202020204" pitchFamily="34" charset="0"/>
                <a:cs typeface="Arial" panose="020B0604020202020204" pitchFamily="34" charset="0"/>
              </a:rPr>
              <a:t>There are two individuals who determine  relevancy:  the investigator and the Chair of the Hearing Board or Hearing Officer. </a:t>
            </a:r>
          </a:p>
          <a:p>
            <a:pPr marL="0" indent="0">
              <a:buNone/>
            </a:pPr>
            <a:endParaRPr lang="en-US" sz="800" b="0" i="0" dirty="0">
              <a:solidFill>
                <a:schemeClr val="tx1">
                  <a:lumMod val="50000"/>
                  <a:lumOff val="50000"/>
                </a:schemeClr>
              </a:solidFill>
              <a:effectLst/>
              <a:latin typeface="Arial" panose="020B0604020202020204" pitchFamily="34" charset="0"/>
              <a:cs typeface="Arial" panose="020B0604020202020204" pitchFamily="34" charset="0"/>
            </a:endParaRPr>
          </a:p>
          <a:p>
            <a:pPr>
              <a:lnSpc>
                <a:spcPct val="100000"/>
              </a:lnSpc>
              <a:spcBef>
                <a:spcPts val="0"/>
              </a:spcBef>
            </a:pPr>
            <a:r>
              <a:rPr lang="en-US" sz="2000" i="0" dirty="0">
                <a:solidFill>
                  <a:schemeClr val="tx1">
                    <a:lumMod val="50000"/>
                    <a:lumOff val="50000"/>
                  </a:schemeClr>
                </a:solidFill>
                <a:effectLst/>
                <a:latin typeface="Arial" panose="020B0604020202020204" pitchFamily="34" charset="0"/>
                <a:cs typeface="Arial" panose="020B0604020202020204" pitchFamily="34" charset="0"/>
              </a:rPr>
              <a:t>Determine relevancy by reviewing </a:t>
            </a:r>
            <a:r>
              <a:rPr lang="en-US" sz="2000" b="0" i="0" dirty="0">
                <a:solidFill>
                  <a:schemeClr val="tx1">
                    <a:lumMod val="50000"/>
                    <a:lumOff val="50000"/>
                  </a:schemeClr>
                </a:solidFill>
                <a:effectLst/>
                <a:latin typeface="Arial" panose="020B0604020202020204" pitchFamily="34" charset="0"/>
                <a:cs typeface="Arial" panose="020B0604020202020204" pitchFamily="34" charset="0"/>
              </a:rPr>
              <a:t>the evidence being offered; . considering the allegations of the Title IX sex harassment complaint;</a:t>
            </a:r>
          </a:p>
          <a:p>
            <a:pPr marL="0" indent="0">
              <a:lnSpc>
                <a:spcPct val="100000"/>
              </a:lnSpc>
              <a:spcBef>
                <a:spcPts val="0"/>
              </a:spcBef>
              <a:buNone/>
            </a:pPr>
            <a:r>
              <a:rPr lang="en-US" dirty="0">
                <a:solidFill>
                  <a:schemeClr val="tx1">
                    <a:lumMod val="50000"/>
                    <a:lumOff val="50000"/>
                  </a:schemeClr>
                </a:solidFill>
                <a:latin typeface="Arial" panose="020B0604020202020204" pitchFamily="34" charset="0"/>
                <a:cs typeface="Arial" panose="020B0604020202020204" pitchFamily="34" charset="0"/>
              </a:rPr>
              <a:t>   </a:t>
            </a:r>
            <a:r>
              <a:rPr lang="en-US" sz="2000" b="0" i="0" dirty="0">
                <a:solidFill>
                  <a:schemeClr val="tx1">
                    <a:lumMod val="50000"/>
                    <a:lumOff val="50000"/>
                  </a:schemeClr>
                </a:solidFill>
                <a:effectLst/>
                <a:latin typeface="Arial" panose="020B0604020202020204" pitchFamily="34" charset="0"/>
                <a:cs typeface="Arial" panose="020B0604020202020204" pitchFamily="34" charset="0"/>
              </a:rPr>
              <a:t>and asking  yourself whether the evidence being offered has the  </a:t>
            </a:r>
          </a:p>
          <a:p>
            <a:pPr marL="0" indent="0">
              <a:lnSpc>
                <a:spcPct val="100000"/>
              </a:lnSpc>
              <a:spcBef>
                <a:spcPts val="0"/>
              </a:spcBef>
              <a:buNone/>
            </a:pPr>
            <a:r>
              <a:rPr lang="en-US" dirty="0">
                <a:solidFill>
                  <a:schemeClr val="tx1">
                    <a:lumMod val="50000"/>
                    <a:lumOff val="50000"/>
                  </a:schemeClr>
                </a:solidFill>
                <a:latin typeface="Arial" panose="020B0604020202020204" pitchFamily="34" charset="0"/>
                <a:cs typeface="Arial" panose="020B0604020202020204" pitchFamily="34" charset="0"/>
              </a:rPr>
              <a:t>   </a:t>
            </a:r>
            <a:r>
              <a:rPr lang="en-US" sz="2000" b="0" i="0" dirty="0">
                <a:solidFill>
                  <a:schemeClr val="tx1">
                    <a:lumMod val="50000"/>
                    <a:lumOff val="50000"/>
                  </a:schemeClr>
                </a:solidFill>
                <a:effectLst/>
                <a:latin typeface="Arial" panose="020B0604020202020204" pitchFamily="34" charset="0"/>
                <a:cs typeface="Arial" panose="020B0604020202020204" pitchFamily="34" charset="0"/>
              </a:rPr>
              <a:t>potential to prove/explain or disprove an incident under investigation.</a:t>
            </a:r>
          </a:p>
          <a:p>
            <a:r>
              <a:rPr lang="en-US" sz="2000" dirty="0">
                <a:solidFill>
                  <a:schemeClr val="tx1">
                    <a:lumMod val="50000"/>
                    <a:lumOff val="50000"/>
                  </a:schemeClr>
                </a:solidFill>
                <a:latin typeface="Arial" panose="020B0604020202020204" pitchFamily="34" charset="0"/>
                <a:cs typeface="Arial" panose="020B0604020202020204" pitchFamily="34" charset="0"/>
              </a:rPr>
              <a:t>Title IX's rape shield protections provide that questions and/or evidence about the Complainant’s sexual predisposition or prior sexual behavior </a:t>
            </a:r>
            <a:r>
              <a:rPr lang="en-US" sz="2000" b="1" dirty="0">
                <a:solidFill>
                  <a:schemeClr val="tx1">
                    <a:lumMod val="50000"/>
                    <a:lumOff val="50000"/>
                  </a:schemeClr>
                </a:solidFill>
                <a:latin typeface="Arial" panose="020B0604020202020204" pitchFamily="34" charset="0"/>
                <a:cs typeface="Arial" panose="020B0604020202020204" pitchFamily="34" charset="0"/>
              </a:rPr>
              <a:t>are presumptively not relevant</a:t>
            </a:r>
            <a:r>
              <a:rPr lang="en-US" sz="2000" dirty="0">
                <a:solidFill>
                  <a:schemeClr val="tx1">
                    <a:lumMod val="50000"/>
                    <a:lumOff val="50000"/>
                  </a:schemeClr>
                </a:solidFill>
                <a:latin typeface="Arial" panose="020B0604020202020204" pitchFamily="34" charset="0"/>
                <a:cs typeface="Arial" panose="020B0604020202020204" pitchFamily="34" charset="0"/>
              </a:rPr>
              <a:t>, unless they are offered under two limited exceptions. </a:t>
            </a:r>
            <a:endParaRPr lang="en-US" sz="2000" b="0" i="0" dirty="0">
              <a:solidFill>
                <a:schemeClr val="tx1">
                  <a:lumMod val="50000"/>
                  <a:lumOff val="50000"/>
                </a:schemeClr>
              </a:solidFill>
              <a:effectLst/>
              <a:latin typeface="Arial" panose="020B0604020202020204" pitchFamily="34" charset="0"/>
              <a:cs typeface="Arial" panose="020B0604020202020204" pitchFamily="34" charset="0"/>
            </a:endParaRPr>
          </a:p>
          <a:p>
            <a:r>
              <a:rPr lang="en-US" dirty="0">
                <a:solidFill>
                  <a:schemeClr val="tx1">
                    <a:lumMod val="50000"/>
                    <a:lumOff val="50000"/>
                  </a:schemeClr>
                </a:solidFill>
                <a:latin typeface="Arial" panose="020B0604020202020204" pitchFamily="34" charset="0"/>
                <a:cs typeface="Arial" panose="020B0604020202020204" pitchFamily="34" charset="0"/>
              </a:rPr>
              <a:t>Reason your way to a relevancy decision by </a:t>
            </a:r>
            <a:r>
              <a:rPr lang="en-US" sz="2000" b="0" i="0" dirty="0">
                <a:solidFill>
                  <a:schemeClr val="tx1">
                    <a:lumMod val="50000"/>
                    <a:lumOff val="50000"/>
                  </a:schemeClr>
                </a:solidFill>
                <a:effectLst/>
                <a:latin typeface="Arial" panose="020B0604020202020204" pitchFamily="34" charset="0"/>
                <a:cs typeface="Arial" panose="020B0604020202020204" pitchFamily="34" charset="0"/>
              </a:rPr>
              <a:t>applying your education, experience, training, and expertise </a:t>
            </a:r>
            <a:r>
              <a:rPr lang="en-US" sz="2000" dirty="0">
                <a:solidFill>
                  <a:schemeClr val="tx1">
                    <a:lumMod val="50000"/>
                    <a:lumOff val="50000"/>
                  </a:schemeClr>
                </a:solidFill>
                <a:latin typeface="Arial" panose="020B0604020202020204" pitchFamily="34" charset="0"/>
                <a:cs typeface="Arial" panose="020B0604020202020204" pitchFamily="34" charset="0"/>
              </a:rPr>
              <a:t>to your decision-making process.</a:t>
            </a:r>
            <a:r>
              <a:rPr lang="en-US" sz="2000" b="0" i="0" dirty="0">
                <a:solidFill>
                  <a:schemeClr val="tx1">
                    <a:lumMod val="50000"/>
                    <a:lumOff val="50000"/>
                  </a:schemeClr>
                </a:solidFill>
                <a:effectLst/>
                <a:latin typeface="Arial" panose="020B0604020202020204" pitchFamily="34" charset="0"/>
                <a:cs typeface="Arial" panose="020B0604020202020204" pitchFamily="34" charset="0"/>
              </a:rPr>
              <a:t>.</a:t>
            </a:r>
          </a:p>
          <a:p>
            <a:endParaRPr lang="en-US" sz="2000" b="0" i="0" dirty="0">
              <a:solidFill>
                <a:schemeClr val="accent2">
                  <a:lumMod val="50000"/>
                  <a:lumOff val="50000"/>
                </a:schemeClr>
              </a:solidFill>
              <a:effectLst/>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1341289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2677825" y="2000824"/>
            <a:ext cx="2947482" cy="4601183"/>
          </a:xfrm>
        </p:spPr>
        <p:txBody>
          <a:bodyPr/>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Thank You</a:t>
            </a:r>
          </a:p>
        </p:txBody>
      </p:sp>
      <p:sp>
        <p:nvSpPr>
          <p:cNvPr id="3" name="Content Placeholder 2"/>
          <p:cNvSpPr>
            <a:spLocks noGrp="1"/>
          </p:cNvSpPr>
          <p:nvPr>
            <p:ph idx="1"/>
          </p:nvPr>
        </p:nvSpPr>
        <p:spPr>
          <a:xfrm>
            <a:off x="3594847" y="878540"/>
            <a:ext cx="8193741" cy="5723467"/>
          </a:xfrm>
        </p:spPr>
        <p:txBody>
          <a:bodyPr>
            <a:normAutofit/>
          </a:bodyPr>
          <a:lstStyle/>
          <a:p>
            <a:pPr marL="0" indent="0">
              <a:buNone/>
            </a:pPr>
            <a:r>
              <a:rPr lang="en-US" sz="5400" dirty="0">
                <a:latin typeface="Arial" panose="020B0604020202020204" pitchFamily="34" charset="0"/>
                <a:cs typeface="Arial" panose="020B0604020202020204" pitchFamily="34" charset="0"/>
              </a:rPr>
              <a:t>          Thank You!</a:t>
            </a:r>
          </a:p>
        </p:txBody>
      </p:sp>
    </p:spTree>
    <p:extLst>
      <p:ext uri="{BB962C8B-B14F-4D97-AF65-F5344CB8AC3E}">
        <p14:creationId xmlns:p14="http://schemas.microsoft.com/office/powerpoint/2010/main" val="1120777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64951" y="2709555"/>
            <a:ext cx="2947482" cy="1438889"/>
          </a:xfrm>
        </p:spPr>
        <p:txBody>
          <a:bodyPr anchor="t">
            <a:normAutofit fontScale="90000"/>
          </a:bodyPr>
          <a:lstStyle/>
          <a:p>
            <a:r>
              <a:rPr lang="en-US" altLang="en-US" sz="3200" dirty="0">
                <a:solidFill>
                  <a:schemeClr val="accent6">
                    <a:lumMod val="90000"/>
                    <a:lumOff val="10000"/>
                  </a:schemeClr>
                </a:solidFill>
                <a:latin typeface="Arial" panose="020B0604020202020204" pitchFamily="34" charset="0"/>
                <a:cs typeface="Arial" panose="020B0604020202020204" pitchFamily="34" charset="0"/>
              </a:rPr>
              <a:t>Burden of Gathering Evidence</a:t>
            </a:r>
            <a:br>
              <a:rPr lang="en-US" altLang="en-US" dirty="0">
                <a:solidFill>
                  <a:schemeClr val="accent6">
                    <a:lumMod val="90000"/>
                    <a:lumOff val="10000"/>
                  </a:schemeClr>
                </a:solidFill>
              </a:rPr>
            </a:br>
            <a:endParaRPr lang="en-US" altLang="en-US" dirty="0">
              <a:solidFill>
                <a:schemeClr val="accent6">
                  <a:lumMod val="90000"/>
                  <a:lumOff val="10000"/>
                </a:schemeClr>
              </a:solidFill>
            </a:endParaRPr>
          </a:p>
        </p:txBody>
      </p:sp>
      <p:sp>
        <p:nvSpPr>
          <p:cNvPr id="3" name="Content Placeholder 2"/>
          <p:cNvSpPr>
            <a:spLocks noGrp="1"/>
          </p:cNvSpPr>
          <p:nvPr>
            <p:ph idx="1"/>
          </p:nvPr>
        </p:nvSpPr>
        <p:spPr>
          <a:xfrm>
            <a:off x="3487119" y="813932"/>
            <a:ext cx="8105613" cy="5307899"/>
          </a:xfrm>
        </p:spPr>
        <p:txBody>
          <a:bodyPr anchor="t">
            <a:noAutofit/>
          </a:bodyPr>
          <a:lstStyle/>
          <a:p>
            <a:pPr>
              <a:buClr>
                <a:schemeClr val="accent3">
                  <a:lumMod val="75000"/>
                  <a:lumOff val="25000"/>
                </a:schemeClr>
              </a:buClr>
            </a:pPr>
            <a:r>
              <a:rPr lang="en-US" sz="2800">
                <a:latin typeface="Arial" panose="020B0604020202020204" pitchFamily="34" charset="0"/>
                <a:cs typeface="Arial" panose="020B0604020202020204" pitchFamily="34" charset="0"/>
              </a:rPr>
              <a:t>The burden of gathering evidence must remain on schools not the parties </a:t>
            </a:r>
            <a:r>
              <a:rPr lang="en-US" altLang="en-US" sz="2800">
                <a:solidFill>
                  <a:schemeClr val="accent6">
                    <a:lumMod val="90000"/>
                    <a:lumOff val="10000"/>
                  </a:schemeClr>
                </a:solidFill>
                <a:latin typeface="Arial" panose="020B0604020202020204" pitchFamily="34" charset="0"/>
                <a:cs typeface="Arial" panose="020B0604020202020204" pitchFamily="34" charset="0"/>
              </a:rPr>
              <a:t>106.45(b)(5)(i)</a:t>
            </a:r>
            <a:endParaRPr lang="en-US" sz="2800">
              <a:latin typeface="Arial" panose="020B0604020202020204" pitchFamily="34" charset="0"/>
              <a:cs typeface="Arial" panose="020B0604020202020204" pitchFamily="34" charset="0"/>
            </a:endParaRPr>
          </a:p>
          <a:p>
            <a:endParaRPr lang="en-US" sz="2800">
              <a:latin typeface="Arial" panose="020B0604020202020204" pitchFamily="34" charset="0"/>
              <a:cs typeface="Arial" panose="020B0604020202020204" pitchFamily="34" charset="0"/>
            </a:endParaRPr>
          </a:p>
          <a:p>
            <a:pPr marL="0" indent="0">
              <a:lnSpc>
                <a:spcPct val="100000"/>
              </a:lnSpc>
              <a:spcBef>
                <a:spcPts val="0"/>
              </a:spcBef>
              <a:buNone/>
            </a:pPr>
            <a:r>
              <a:rPr lang="en-US" sz="2800">
                <a:latin typeface="Arial" panose="020B0604020202020204" pitchFamily="34" charset="0"/>
                <a:cs typeface="Arial" panose="020B0604020202020204" pitchFamily="34" charset="0"/>
              </a:rPr>
              <a:t>• Both parties have the right to provide evidence</a:t>
            </a:r>
          </a:p>
          <a:p>
            <a:pPr marL="0" indent="0">
              <a:lnSpc>
                <a:spcPct val="100000"/>
              </a:lnSpc>
              <a:spcBef>
                <a:spcPts val="0"/>
              </a:spcBef>
              <a:buNone/>
            </a:pPr>
            <a:r>
              <a:rPr lang="en-US" sz="2800">
                <a:latin typeface="Arial" panose="020B0604020202020204" pitchFamily="34" charset="0"/>
                <a:cs typeface="Arial" panose="020B0604020202020204" pitchFamily="34" charset="0"/>
              </a:rPr>
              <a:t>  and witnesses (both fact and expert),    </a:t>
            </a:r>
          </a:p>
          <a:p>
            <a:pPr marL="0" indent="0">
              <a:lnSpc>
                <a:spcPct val="100000"/>
              </a:lnSpc>
              <a:spcBef>
                <a:spcPts val="0"/>
              </a:spcBef>
              <a:buNone/>
            </a:pPr>
            <a:r>
              <a:rPr lang="en-US" sz="2800">
                <a:latin typeface="Arial" panose="020B0604020202020204" pitchFamily="34" charset="0"/>
                <a:cs typeface="Arial" panose="020B0604020202020204" pitchFamily="34" charset="0"/>
              </a:rPr>
              <a:t>  </a:t>
            </a:r>
            <a:r>
              <a:rPr lang="en-US" altLang="en-US" sz="2800">
                <a:solidFill>
                  <a:schemeClr val="accent6">
                    <a:lumMod val="90000"/>
                    <a:lumOff val="10000"/>
                  </a:schemeClr>
                </a:solidFill>
                <a:latin typeface="Arial" panose="020B0604020202020204" pitchFamily="34" charset="0"/>
                <a:cs typeface="Arial" panose="020B0604020202020204" pitchFamily="34" charset="0"/>
              </a:rPr>
              <a:t>106.45(b)(5)(ii) (</a:t>
            </a:r>
            <a:r>
              <a:rPr lang="en-US" sz="2800">
                <a:latin typeface="Arial" panose="020B0604020202020204" pitchFamily="34" charset="0"/>
                <a:cs typeface="Arial" panose="020B0604020202020204" pitchFamily="34" charset="0"/>
              </a:rPr>
              <a:t>but it is not their responsibility </a:t>
            </a:r>
          </a:p>
          <a:p>
            <a:pPr marL="0" indent="0">
              <a:lnSpc>
                <a:spcPct val="100000"/>
              </a:lnSpc>
              <a:spcBef>
                <a:spcPts val="0"/>
              </a:spcBef>
              <a:buNone/>
            </a:pPr>
            <a:r>
              <a:rPr lang="en-US" sz="2800">
                <a:latin typeface="Arial" panose="020B0604020202020204" pitchFamily="34" charset="0"/>
                <a:cs typeface="Arial" panose="020B0604020202020204" pitchFamily="34" charset="0"/>
              </a:rPr>
              <a:t>  to do so)</a:t>
            </a:r>
          </a:p>
          <a:p>
            <a:pPr marL="0" indent="0">
              <a:lnSpc>
                <a:spcPct val="100000"/>
              </a:lnSpc>
              <a:spcBef>
                <a:spcPts val="0"/>
              </a:spcBef>
              <a:buNone/>
            </a:pPr>
            <a:endParaRPr lang="en-US" sz="2800">
              <a:latin typeface="Arial" panose="020B0604020202020204" pitchFamily="34" charset="0"/>
              <a:cs typeface="Arial" panose="020B0604020202020204" pitchFamily="34" charset="0"/>
            </a:endParaRPr>
          </a:p>
          <a:p>
            <a:pPr marL="0" indent="0">
              <a:lnSpc>
                <a:spcPct val="100000"/>
              </a:lnSpc>
              <a:spcBef>
                <a:spcPts val="0"/>
              </a:spcBef>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8445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normAutofit/>
          </a:bodyPr>
          <a:lstStyle/>
          <a:p>
            <a:r>
              <a:rPr lang="en-US" altLang="en-US" sz="3200" dirty="0">
                <a:solidFill>
                  <a:schemeClr val="accent6">
                    <a:lumMod val="90000"/>
                    <a:lumOff val="10000"/>
                  </a:schemeClr>
                </a:solidFill>
                <a:latin typeface="Arial" panose="020B0604020202020204" pitchFamily="34" charset="0"/>
                <a:cs typeface="Arial" panose="020B0604020202020204" pitchFamily="34" charset="0"/>
              </a:rPr>
              <a:t>Role of the University; Goal of the Investigative Mission</a:t>
            </a:r>
            <a:br>
              <a:rPr lang="en-US" altLang="en-US" sz="3200" dirty="0">
                <a:solidFill>
                  <a:schemeClr val="accent6">
                    <a:lumMod val="90000"/>
                    <a:lumOff val="10000"/>
                  </a:schemeClr>
                </a:solidFill>
                <a:latin typeface="Arial" panose="020B0604020202020204" pitchFamily="34" charset="0"/>
                <a:cs typeface="Arial" panose="020B0604020202020204" pitchFamily="34" charset="0"/>
              </a:rPr>
            </a:br>
            <a:br>
              <a:rPr lang="en-US" altLang="en-US" sz="3200" dirty="0">
                <a:solidFill>
                  <a:schemeClr val="accent6">
                    <a:lumMod val="90000"/>
                    <a:lumOff val="10000"/>
                  </a:schemeClr>
                </a:solidFill>
                <a:latin typeface="Arial" panose="020B0604020202020204" pitchFamily="34" charset="0"/>
                <a:cs typeface="Arial" panose="020B0604020202020204" pitchFamily="34" charset="0"/>
              </a:rPr>
            </a:br>
            <a:endParaRPr lang="en-US" altLang="en-US" dirty="0">
              <a:solidFill>
                <a:schemeClr val="accent6">
                  <a:lumMod val="90000"/>
                  <a:lumOff val="10000"/>
                </a:schemeClr>
              </a:solidFill>
            </a:endParaRPr>
          </a:p>
        </p:txBody>
      </p:sp>
      <p:sp>
        <p:nvSpPr>
          <p:cNvPr id="3" name="Content Placeholder 2"/>
          <p:cNvSpPr>
            <a:spLocks noGrp="1"/>
          </p:cNvSpPr>
          <p:nvPr>
            <p:ph idx="1"/>
          </p:nvPr>
        </p:nvSpPr>
        <p:spPr>
          <a:xfrm>
            <a:off x="3487119" y="813932"/>
            <a:ext cx="8105613" cy="5307899"/>
          </a:xfrm>
        </p:spPr>
        <p:txBody>
          <a:bodyPr anchor="t">
            <a:noAutofit/>
          </a:bodyPr>
          <a:lstStyle/>
          <a:p>
            <a:pPr>
              <a:lnSpc>
                <a:spcPct val="100000"/>
              </a:lnSpc>
              <a:spcBef>
                <a:spcPts val="0"/>
              </a:spcBef>
            </a:pPr>
            <a:r>
              <a:rPr lang="en-US" sz="2400" dirty="0">
                <a:latin typeface="Arial" panose="020B0604020202020204" pitchFamily="34" charset="0"/>
                <a:cs typeface="Arial" panose="020B0604020202020204" pitchFamily="34" charset="0"/>
              </a:rPr>
              <a:t>It is the school’s job to conduct the investigation, track down and gather all of the evidence possible and interview witnesses…</a:t>
            </a:r>
          </a:p>
          <a:p>
            <a:pPr marL="0" indent="0">
              <a:lnSpc>
                <a:spcPct val="100000"/>
              </a:lnSpc>
              <a:spcBef>
                <a:spcPts val="0"/>
              </a:spcBef>
              <a:buNone/>
            </a:pPr>
            <a:endParaRPr lang="en-US" sz="2400" dirty="0">
              <a:latin typeface="Arial" panose="020B0604020202020204" pitchFamily="34" charset="0"/>
              <a:cs typeface="Arial" panose="020B0604020202020204" pitchFamily="34" charset="0"/>
            </a:endParaRPr>
          </a:p>
          <a:p>
            <a:pPr>
              <a:lnSpc>
                <a:spcPct val="100000"/>
              </a:lnSpc>
              <a:spcBef>
                <a:spcPts val="0"/>
              </a:spcBef>
            </a:pPr>
            <a:r>
              <a:rPr lang="en-US" sz="2400" dirty="0">
                <a:latin typeface="Arial" panose="020B0604020202020204" pitchFamily="34" charset="0"/>
                <a:cs typeface="Arial" panose="020B0604020202020204" pitchFamily="34" charset="0"/>
              </a:rPr>
              <a:t>The school is neutral during this process, they are not focusing on gathering evidence to prove respondent “guilty” or to prove respondent is not responsible; they are not “building a case”</a:t>
            </a:r>
          </a:p>
          <a:p>
            <a:pPr marL="0" indent="0">
              <a:lnSpc>
                <a:spcPct val="100000"/>
              </a:lnSpc>
              <a:spcBef>
                <a:spcPts val="0"/>
              </a:spcBef>
              <a:buNone/>
            </a:pPr>
            <a:endParaRPr lang="en-US" sz="2400" dirty="0">
              <a:latin typeface="Arial" panose="020B0604020202020204" pitchFamily="34" charset="0"/>
              <a:cs typeface="Arial" panose="020B0604020202020204" pitchFamily="34" charset="0"/>
            </a:endParaRPr>
          </a:p>
          <a:p>
            <a:pPr>
              <a:lnSpc>
                <a:spcPct val="100000"/>
              </a:lnSpc>
              <a:spcBef>
                <a:spcPts val="0"/>
              </a:spcBef>
            </a:pPr>
            <a:r>
              <a:rPr lang="en-US" sz="2400" dirty="0">
                <a:latin typeface="Arial" panose="020B0604020202020204" pitchFamily="34" charset="0"/>
                <a:cs typeface="Arial" panose="020B0604020202020204" pitchFamily="34" charset="0"/>
              </a:rPr>
              <a:t>The goal is a truth-seeking mission; gather everything relevant so that a neutral decision maker can reach an accurate determination based on the information presented during a hearing.</a:t>
            </a:r>
          </a:p>
        </p:txBody>
      </p:sp>
    </p:spTree>
    <p:extLst>
      <p:ext uri="{BB962C8B-B14F-4D97-AF65-F5344CB8AC3E}">
        <p14:creationId xmlns:p14="http://schemas.microsoft.com/office/powerpoint/2010/main" val="952248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sz="3200" dirty="0">
                <a:solidFill>
                  <a:schemeClr val="accent6">
                    <a:lumMod val="90000"/>
                    <a:lumOff val="10000"/>
                  </a:schemeClr>
                </a:solidFill>
                <a:latin typeface="Arial" panose="020B0604020202020204" pitchFamily="34" charset="0"/>
                <a:cs typeface="Arial" panose="020B0604020202020204" pitchFamily="34" charset="0"/>
              </a:rPr>
              <a:t>Investigation Requirements Right to Inspect Evidence </a:t>
            </a:r>
            <a:br>
              <a:rPr lang="en-US" altLang="en-US" sz="3200" dirty="0">
                <a:solidFill>
                  <a:schemeClr val="accent6">
                    <a:lumMod val="90000"/>
                    <a:lumOff val="10000"/>
                  </a:schemeClr>
                </a:solidFill>
                <a:latin typeface="Arial" panose="020B0604020202020204" pitchFamily="34" charset="0"/>
                <a:cs typeface="Arial" panose="020B0604020202020204" pitchFamily="34" charset="0"/>
              </a:rPr>
            </a:br>
            <a:br>
              <a:rPr lang="en-US" altLang="en-US" sz="3200" dirty="0">
                <a:solidFill>
                  <a:schemeClr val="accent6">
                    <a:lumMod val="90000"/>
                    <a:lumOff val="10000"/>
                  </a:schemeClr>
                </a:solidFill>
                <a:latin typeface="Arial" panose="020B0604020202020204" pitchFamily="34" charset="0"/>
                <a:cs typeface="Arial" panose="020B0604020202020204" pitchFamily="34" charset="0"/>
              </a:rPr>
            </a:br>
            <a:r>
              <a:rPr lang="en-US" altLang="en-US" sz="3200" dirty="0">
                <a:solidFill>
                  <a:schemeClr val="accent6">
                    <a:lumMod val="90000"/>
                    <a:lumOff val="10000"/>
                  </a:schemeClr>
                </a:solidFill>
                <a:latin typeface="Arial" panose="020B0604020202020204" pitchFamily="34" charset="0"/>
                <a:cs typeface="Arial" panose="020B0604020202020204" pitchFamily="34" charset="0"/>
              </a:rPr>
              <a:t>106.45(b)(5)(vi) </a:t>
            </a:r>
            <a:br>
              <a:rPr lang="en-US" altLang="en-US" dirty="0">
                <a:solidFill>
                  <a:schemeClr val="accent6">
                    <a:lumMod val="90000"/>
                    <a:lumOff val="10000"/>
                  </a:schemeClr>
                </a:solidFill>
              </a:rPr>
            </a:br>
            <a:endParaRPr lang="en-US" altLang="en-US" dirty="0">
              <a:solidFill>
                <a:schemeClr val="accent6">
                  <a:lumMod val="90000"/>
                  <a:lumOff val="10000"/>
                </a:schemeClr>
              </a:solidFill>
            </a:endParaRPr>
          </a:p>
        </p:txBody>
      </p:sp>
      <p:sp>
        <p:nvSpPr>
          <p:cNvPr id="3" name="Content Placeholder 2"/>
          <p:cNvSpPr>
            <a:spLocks noGrp="1"/>
          </p:cNvSpPr>
          <p:nvPr>
            <p:ph idx="1"/>
          </p:nvPr>
        </p:nvSpPr>
        <p:spPr>
          <a:xfrm>
            <a:off x="3594848" y="745361"/>
            <a:ext cx="8137370" cy="5367277"/>
          </a:xfrm>
        </p:spPr>
        <p:txBody>
          <a:bodyPr>
            <a:normAutofit/>
          </a:bodyPr>
          <a:lstStyle/>
          <a:p>
            <a:pPr marL="0" indent="0">
              <a:buNone/>
            </a:pPr>
            <a:r>
              <a:rPr lang="en-US" dirty="0">
                <a:latin typeface="Arial" panose="020B0604020202020204" pitchFamily="34" charset="0"/>
                <a:cs typeface="Arial" panose="020B0604020202020204" pitchFamily="34" charset="0"/>
              </a:rPr>
              <a:t>Schools must send the parties and their advisors:</a:t>
            </a:r>
          </a:p>
          <a:p>
            <a:r>
              <a:rPr lang="en-US" dirty="0">
                <a:latin typeface="Arial" panose="020B0604020202020204" pitchFamily="34" charset="0"/>
                <a:cs typeface="Arial" panose="020B0604020202020204" pitchFamily="34" charset="0"/>
              </a:rPr>
              <a:t>ALL evidence directly related to the allegations</a:t>
            </a:r>
          </a:p>
          <a:p>
            <a:pPr lvl="1">
              <a:lnSpc>
                <a:spcPct val="100000"/>
              </a:lnSpc>
              <a:spcBef>
                <a:spcPts val="0"/>
              </a:spcBef>
              <a:spcAft>
                <a:spcPts val="0"/>
              </a:spcAft>
            </a:pPr>
            <a:r>
              <a:rPr lang="en-US" sz="2000" dirty="0">
                <a:latin typeface="Arial" panose="020B0604020202020204" pitchFamily="34" charset="0"/>
                <a:cs typeface="Arial" panose="020B0604020202020204" pitchFamily="34" charset="0"/>
              </a:rPr>
              <a:t>will include relevant and irrelevant evidence including that which</a:t>
            </a:r>
          </a:p>
          <a:p>
            <a:pPr marL="502920" lvl="1" indent="0">
              <a:lnSpc>
                <a:spcPct val="100000"/>
              </a:lnSpc>
              <a:spcBef>
                <a:spcPts val="0"/>
              </a:spcBef>
              <a:spcAft>
                <a:spcPts val="0"/>
              </a:spcAft>
              <a:buNone/>
            </a:pPr>
            <a:r>
              <a:rPr lang="en-US" sz="2000" dirty="0">
                <a:latin typeface="Arial" panose="020B0604020202020204" pitchFamily="34" charset="0"/>
                <a:cs typeface="Arial" panose="020B0604020202020204" pitchFamily="34" charset="0"/>
              </a:rPr>
              <a:t>   would  otherwise be excluded under the rape shield protections</a:t>
            </a:r>
          </a:p>
          <a:p>
            <a:pPr lvl="1"/>
            <a:r>
              <a:rPr lang="en-US" sz="2000" dirty="0">
                <a:latin typeface="Arial" panose="020B0604020202020204" pitchFamily="34" charset="0"/>
                <a:cs typeface="Arial" panose="020B0604020202020204" pitchFamily="34" charset="0"/>
              </a:rPr>
              <a:t>includes evidence the school will not use/rely in making a decision</a:t>
            </a:r>
          </a:p>
          <a:p>
            <a:pPr lvl="1"/>
            <a:r>
              <a:rPr lang="en-US" sz="2000" dirty="0">
                <a:latin typeface="Arial" panose="020B0604020202020204" pitchFamily="34" charset="0"/>
                <a:cs typeface="Arial" panose="020B0604020202020204" pitchFamily="34" charset="0"/>
              </a:rPr>
              <a:t>includes inculpatory or exculpatory evidence whether obtained from a party or other source</a:t>
            </a:r>
          </a:p>
          <a:p>
            <a:pPr lvl="1"/>
            <a:r>
              <a:rPr lang="en-US" sz="2000" dirty="0">
                <a:latin typeface="Arial" panose="020B0604020202020204" pitchFamily="34" charset="0"/>
                <a:cs typeface="Arial" panose="020B0604020202020204" pitchFamily="34" charset="0"/>
              </a:rPr>
              <a:t>electronic format or a hard copy, otherwise, method and format of delivery up to school</a:t>
            </a:r>
          </a:p>
          <a:p>
            <a:r>
              <a:rPr lang="en-US" dirty="0">
                <a:latin typeface="Arial" panose="020B0604020202020204" pitchFamily="34" charset="0"/>
                <a:cs typeface="Arial" panose="020B0604020202020204" pitchFamily="34" charset="0"/>
              </a:rPr>
              <a:t>parties must have at least 10 days to submit a written response</a:t>
            </a:r>
          </a:p>
          <a:p>
            <a:r>
              <a:rPr lang="en-US" dirty="0">
                <a:latin typeface="Arial" panose="020B0604020202020204" pitchFamily="34" charset="0"/>
                <a:cs typeface="Arial" panose="020B0604020202020204" pitchFamily="34" charset="0"/>
              </a:rPr>
              <a:t>the investigator will consider parties input prior to completion of the investigative report</a:t>
            </a:r>
          </a:p>
          <a:p>
            <a:r>
              <a:rPr lang="en-US" b="1" dirty="0">
                <a:latin typeface="Arial" panose="020B0604020202020204" pitchFamily="34" charset="0"/>
                <a:cs typeface="Arial" panose="020B0604020202020204" pitchFamily="34" charset="0"/>
              </a:rPr>
              <a:t>Relevant</a:t>
            </a:r>
            <a:r>
              <a:rPr lang="en-US" dirty="0">
                <a:latin typeface="Arial" panose="020B0604020202020204" pitchFamily="34" charset="0"/>
                <a:cs typeface="Arial" panose="020B0604020202020204" pitchFamily="34" charset="0"/>
              </a:rPr>
              <a:t> evidence must be made available at hearing</a:t>
            </a:r>
          </a:p>
        </p:txBody>
      </p:sp>
    </p:spTree>
    <p:extLst>
      <p:ext uri="{BB962C8B-B14F-4D97-AF65-F5344CB8AC3E}">
        <p14:creationId xmlns:p14="http://schemas.microsoft.com/office/powerpoint/2010/main" val="1467819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64951" y="2360639"/>
            <a:ext cx="2947482" cy="2136721"/>
          </a:xfrm>
        </p:spPr>
        <p:txBody>
          <a:bodyPr anchor="t">
            <a:normAutofit fontScale="90000"/>
          </a:bodyPr>
          <a:lstStyle/>
          <a:p>
            <a:r>
              <a:rPr lang="en-US" altLang="en-US" dirty="0">
                <a:solidFill>
                  <a:schemeClr val="accent6">
                    <a:lumMod val="90000"/>
                    <a:lumOff val="10000"/>
                  </a:schemeClr>
                </a:solidFill>
                <a:latin typeface="Arial" panose="020B0604020202020204" pitchFamily="34" charset="0"/>
                <a:cs typeface="Arial" panose="020B0604020202020204" pitchFamily="34" charset="0"/>
              </a:rPr>
              <a:t>Final Investigative Report</a:t>
            </a:r>
            <a:br>
              <a:rPr lang="en-US" altLang="en-US" dirty="0">
                <a:solidFill>
                  <a:schemeClr val="accent6">
                    <a:lumMod val="90000"/>
                    <a:lumOff val="10000"/>
                  </a:schemeClr>
                </a:solidFill>
              </a:rPr>
            </a:br>
            <a:r>
              <a:rPr lang="en-US" altLang="en-US" sz="3200" dirty="0">
                <a:solidFill>
                  <a:schemeClr val="accent6">
                    <a:lumMod val="90000"/>
                    <a:lumOff val="10000"/>
                  </a:schemeClr>
                </a:solidFill>
                <a:latin typeface="Arial" panose="020B0604020202020204" pitchFamily="34" charset="0"/>
                <a:cs typeface="Arial" panose="020B0604020202020204" pitchFamily="34" charset="0"/>
              </a:rPr>
              <a:t>106.45(b)(5)(vii)</a:t>
            </a:r>
            <a:br>
              <a:rPr lang="en-US" altLang="en-US" sz="3200" dirty="0">
                <a:solidFill>
                  <a:schemeClr val="accent6">
                    <a:lumMod val="90000"/>
                    <a:lumOff val="10000"/>
                  </a:schemeClr>
                </a:solidFill>
              </a:rPr>
            </a:br>
            <a:endParaRPr lang="en-US" altLang="en-US" sz="3200" dirty="0">
              <a:solidFill>
                <a:schemeClr val="accent6">
                  <a:lumMod val="90000"/>
                  <a:lumOff val="10000"/>
                </a:schemeClr>
              </a:solidFill>
            </a:endParaRPr>
          </a:p>
        </p:txBody>
      </p:sp>
      <p:sp>
        <p:nvSpPr>
          <p:cNvPr id="3" name="Content Placeholder 2"/>
          <p:cNvSpPr>
            <a:spLocks noGrp="1"/>
          </p:cNvSpPr>
          <p:nvPr>
            <p:ph idx="1"/>
          </p:nvPr>
        </p:nvSpPr>
        <p:spPr>
          <a:xfrm>
            <a:off x="3652291" y="972595"/>
            <a:ext cx="7847452" cy="5257723"/>
          </a:xfrm>
        </p:spPr>
        <p:txBody>
          <a:bodyPr anchor="t">
            <a:normAutofit/>
          </a:bodyPr>
          <a:lstStyle/>
          <a:p>
            <a:pPr marL="0" indent="0">
              <a:buNone/>
            </a:pPr>
            <a:r>
              <a:rPr lang="en-US" sz="3200" dirty="0">
                <a:latin typeface="Arial" panose="020B0604020202020204" pitchFamily="34" charset="0"/>
                <a:cs typeface="Arial" panose="020B0604020202020204" pitchFamily="34" charset="0"/>
              </a:rPr>
              <a:t>Create an investigative report that fairly summarizes </a:t>
            </a:r>
            <a:r>
              <a:rPr lang="en-US" sz="3200" b="1" u="sng" dirty="0">
                <a:latin typeface="Arial" panose="020B0604020202020204" pitchFamily="34" charset="0"/>
                <a:cs typeface="Arial" panose="020B0604020202020204" pitchFamily="34" charset="0"/>
              </a:rPr>
              <a:t>relevant </a:t>
            </a:r>
            <a:r>
              <a:rPr lang="en-US" sz="3200" dirty="0">
                <a:latin typeface="Arial" panose="020B0604020202020204" pitchFamily="34" charset="0"/>
                <a:cs typeface="Arial" panose="020B0604020202020204" pitchFamily="34" charset="0"/>
              </a:rPr>
              <a:t>evidence and, at least 10 days prior to a hearing (if a hearing is required under this section or otherwise provided) or other time of determination regarding responsibility, send to each party and the party’s advisor, if any, the investigative report in an electronic format or a hard copy, for their review and written response.</a:t>
            </a:r>
          </a:p>
          <a:p>
            <a:endParaRPr lang="en-US" dirty="0"/>
          </a:p>
        </p:txBody>
      </p:sp>
    </p:spTree>
    <p:extLst>
      <p:ext uri="{BB962C8B-B14F-4D97-AF65-F5344CB8AC3E}">
        <p14:creationId xmlns:p14="http://schemas.microsoft.com/office/powerpoint/2010/main" val="548303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sz="3200" dirty="0">
                <a:solidFill>
                  <a:schemeClr val="accent6">
                    <a:lumMod val="90000"/>
                    <a:lumOff val="10000"/>
                  </a:schemeClr>
                </a:solidFill>
                <a:latin typeface="Arial" panose="020B0604020202020204" pitchFamily="34" charset="0"/>
                <a:cs typeface="Arial" panose="020B0604020202020204" pitchFamily="34" charset="0"/>
              </a:rPr>
              <a:t>Right to Discuss Allegations and Gather Evidence </a:t>
            </a:r>
            <a:br>
              <a:rPr lang="en-US" altLang="en-US" sz="3200" dirty="0">
                <a:solidFill>
                  <a:schemeClr val="accent6">
                    <a:lumMod val="90000"/>
                    <a:lumOff val="10000"/>
                  </a:schemeClr>
                </a:solidFill>
                <a:latin typeface="Arial" panose="020B0604020202020204" pitchFamily="34" charset="0"/>
                <a:cs typeface="Arial" panose="020B0604020202020204" pitchFamily="34" charset="0"/>
              </a:rPr>
            </a:br>
            <a:br>
              <a:rPr lang="en-US" altLang="en-US" sz="3200" dirty="0">
                <a:solidFill>
                  <a:schemeClr val="accent6">
                    <a:lumMod val="90000"/>
                    <a:lumOff val="10000"/>
                  </a:schemeClr>
                </a:solidFill>
                <a:latin typeface="Arial" panose="020B0604020202020204" pitchFamily="34" charset="0"/>
                <a:cs typeface="Arial" panose="020B0604020202020204" pitchFamily="34" charset="0"/>
              </a:rPr>
            </a:br>
            <a:r>
              <a:rPr lang="en-US" altLang="en-US" sz="3200" dirty="0">
                <a:solidFill>
                  <a:schemeClr val="accent6">
                    <a:lumMod val="90000"/>
                    <a:lumOff val="10000"/>
                  </a:schemeClr>
                </a:solidFill>
                <a:latin typeface="Arial" panose="020B0604020202020204" pitchFamily="34" charset="0"/>
                <a:cs typeface="Arial" panose="020B0604020202020204" pitchFamily="34" charset="0"/>
              </a:rPr>
              <a:t>106.45(b)(5)(iii) </a:t>
            </a:r>
            <a:br>
              <a:rPr lang="en-US" altLang="en-US" dirty="0">
                <a:solidFill>
                  <a:schemeClr val="accent6">
                    <a:lumMod val="90000"/>
                    <a:lumOff val="10000"/>
                  </a:schemeClr>
                </a:solidFill>
              </a:rPr>
            </a:br>
            <a:endParaRPr lang="en-US" altLang="en-US" dirty="0">
              <a:solidFill>
                <a:schemeClr val="accent6">
                  <a:lumMod val="90000"/>
                  <a:lumOff val="10000"/>
                </a:schemeClr>
              </a:solidFill>
            </a:endParaRPr>
          </a:p>
        </p:txBody>
      </p:sp>
      <p:sp>
        <p:nvSpPr>
          <p:cNvPr id="3" name="Content Placeholder 2"/>
          <p:cNvSpPr>
            <a:spLocks noGrp="1"/>
          </p:cNvSpPr>
          <p:nvPr>
            <p:ph idx="1"/>
          </p:nvPr>
        </p:nvSpPr>
        <p:spPr>
          <a:xfrm>
            <a:off x="3563850" y="1123837"/>
            <a:ext cx="7687919" cy="5072809"/>
          </a:xfrm>
        </p:spPr>
        <p:txBody>
          <a:bodyPr anchor="t">
            <a:normAutofit/>
          </a:bodyPr>
          <a:lstStyle/>
          <a:p>
            <a:pPr marL="0" indent="0">
              <a:buNone/>
            </a:pPr>
            <a:r>
              <a:rPr lang="en-US" sz="3200" dirty="0">
                <a:latin typeface="Arial" panose="020B0604020202020204" pitchFamily="34" charset="0"/>
                <a:cs typeface="Arial" panose="020B0604020202020204" pitchFamily="34" charset="0"/>
              </a:rPr>
              <a:t>Schools must not restrict the ability of the parties to discuss the allegations or gather evidence (no gag orders)</a:t>
            </a:r>
          </a:p>
          <a:p>
            <a:pPr marL="0" indent="0">
              <a:buNone/>
            </a:pPr>
            <a:r>
              <a:rPr lang="en-US" sz="3200" dirty="0">
                <a:latin typeface="Arial" panose="020B0604020202020204" pitchFamily="34" charset="0"/>
                <a:cs typeface="Arial" panose="020B0604020202020204" pitchFamily="34" charset="0"/>
              </a:rPr>
              <a:t>Parties have the right to discuss the allegations with anyone they choose with limited exceptions:</a:t>
            </a:r>
          </a:p>
          <a:p>
            <a:pPr marL="0" indent="0">
              <a:buNone/>
            </a:pPr>
            <a:endParaRPr lang="en-US" sz="1000" dirty="0">
              <a:latin typeface="Arial" panose="020B0604020202020204" pitchFamily="34" charset="0"/>
              <a:cs typeface="Arial" panose="020B0604020202020204" pitchFamily="34" charset="0"/>
            </a:endParaRPr>
          </a:p>
          <a:p>
            <a:pPr lvl="1"/>
            <a:r>
              <a:rPr lang="en-US" sz="3000" dirty="0">
                <a:latin typeface="Arial" panose="020B0604020202020204" pitchFamily="34" charset="0"/>
                <a:cs typeface="Arial" panose="020B0604020202020204" pitchFamily="34" charset="0"/>
              </a:rPr>
              <a:t>no-contact directive</a:t>
            </a:r>
          </a:p>
          <a:p>
            <a:pPr lvl="1"/>
            <a:r>
              <a:rPr lang="en-US" sz="3000" dirty="0">
                <a:latin typeface="Arial" panose="020B0604020202020204" pitchFamily="34" charset="0"/>
                <a:cs typeface="Arial" panose="020B0604020202020204" pitchFamily="34" charset="0"/>
              </a:rPr>
              <a:t>retaliatory manner</a:t>
            </a:r>
          </a:p>
        </p:txBody>
      </p:sp>
    </p:spTree>
    <p:extLst>
      <p:ext uri="{BB962C8B-B14F-4D97-AF65-F5344CB8AC3E}">
        <p14:creationId xmlns:p14="http://schemas.microsoft.com/office/powerpoint/2010/main" val="1414490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solidFill>
                  <a:schemeClr val="accent5">
                    <a:lumMod val="90000"/>
                    <a:lumOff val="10000"/>
                  </a:schemeClr>
                </a:solidFill>
                <a:latin typeface="Arial" panose="020B0604020202020204" pitchFamily="34" charset="0"/>
                <a:cs typeface="Arial" panose="020B0604020202020204" pitchFamily="34" charset="0"/>
              </a:rPr>
              <a:t>Standards of  Proof </a:t>
            </a:r>
            <a:br>
              <a:rPr lang="en-US" dirty="0">
                <a:solidFill>
                  <a:schemeClr val="accent5">
                    <a:lumMod val="90000"/>
                    <a:lumOff val="10000"/>
                  </a:schemeClr>
                </a:solidFill>
                <a:latin typeface="Arial" panose="020B0604020202020204" pitchFamily="34" charset="0"/>
                <a:cs typeface="Arial" panose="020B0604020202020204" pitchFamily="34" charset="0"/>
              </a:rPr>
            </a:br>
            <a:br>
              <a:rPr lang="en-US" dirty="0"/>
            </a:br>
            <a:endParaRPr lang="en-US" altLang="en-US" dirty="0">
              <a:solidFill>
                <a:schemeClr val="accent6">
                  <a:lumMod val="90000"/>
                  <a:lumOff val="10000"/>
                </a:schemeClr>
              </a:solidFill>
            </a:endParaRPr>
          </a:p>
        </p:txBody>
      </p:sp>
      <p:sp>
        <p:nvSpPr>
          <p:cNvPr id="3" name="Content Placeholder 2"/>
          <p:cNvSpPr>
            <a:spLocks noGrp="1"/>
          </p:cNvSpPr>
          <p:nvPr>
            <p:ph idx="1"/>
          </p:nvPr>
        </p:nvSpPr>
        <p:spPr>
          <a:xfrm>
            <a:off x="3425125" y="247972"/>
            <a:ext cx="8322590" cy="6478291"/>
          </a:xfrm>
        </p:spPr>
        <p:txBody>
          <a:bodyPr anchor="t">
            <a:normAutofit fontScale="70000" lnSpcReduction="20000"/>
          </a:bodyPr>
          <a:lstStyle/>
          <a:p>
            <a:pPr marL="0" marR="0" indent="0">
              <a:lnSpc>
                <a:spcPct val="107000"/>
              </a:lnSpc>
              <a:spcBef>
                <a:spcPts val="0"/>
              </a:spcBef>
              <a:spcAft>
                <a:spcPts val="800"/>
              </a:spcAft>
              <a:buNone/>
            </a:pPr>
            <a:r>
              <a:rPr lang="en-US" sz="1900" dirty="0">
                <a:effectLst/>
                <a:latin typeface="Arial" panose="020B0604020202020204" pitchFamily="34" charset="0"/>
                <a:ea typeface="Calibri" panose="020F0502020204030204" pitchFamily="34" charset="0"/>
                <a:cs typeface="Arial" panose="020B0604020202020204" pitchFamily="34" charset="0"/>
              </a:rPr>
              <a:t>The following are the most common standards of proof from lowest to highest. The standard that applies depends on the type of case. The more serious the consequences, the higher the standard of proof is likely to be. Potential loss of liberty (jail or prison), for example, involves a higher standard of proof than a lawsuit for money.</a:t>
            </a:r>
          </a:p>
          <a:p>
            <a:pPr marL="0" marR="0" indent="0">
              <a:lnSpc>
                <a:spcPct val="107000"/>
              </a:lnSpc>
              <a:spcBef>
                <a:spcPts val="0"/>
              </a:spcBef>
              <a:spcAft>
                <a:spcPts val="800"/>
              </a:spcAft>
              <a:buNone/>
            </a:pPr>
            <a:r>
              <a:rPr lang="en-US" sz="1900" b="1" dirty="0">
                <a:effectLst/>
                <a:latin typeface="Arial" panose="020B0604020202020204" pitchFamily="34" charset="0"/>
                <a:ea typeface="Calibri" panose="020F0502020204030204" pitchFamily="34" charset="0"/>
                <a:cs typeface="Arial" panose="020B0604020202020204" pitchFamily="34" charset="0"/>
              </a:rPr>
              <a:t>Reasonable Suspicion</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b="1" dirty="0">
                <a:effectLst/>
                <a:latin typeface="Arial" panose="020B0604020202020204" pitchFamily="34" charset="0"/>
                <a:ea typeface="Calibri" panose="020F0502020204030204" pitchFamily="34" charset="0"/>
                <a:cs typeface="Arial" panose="020B0604020202020204" pitchFamily="34" charset="0"/>
              </a:rPr>
              <a:t>and</a:t>
            </a: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b="1" dirty="0">
                <a:effectLst/>
                <a:latin typeface="Arial" panose="020B0604020202020204" pitchFamily="34" charset="0"/>
                <a:ea typeface="Calibri" panose="020F0502020204030204" pitchFamily="34" charset="0"/>
                <a:cs typeface="Arial" panose="020B0604020202020204" pitchFamily="34" charset="0"/>
              </a:rPr>
              <a:t>Probable Cause </a:t>
            </a:r>
          </a:p>
          <a:p>
            <a:pPr marL="0" marR="0" indent="0">
              <a:lnSpc>
                <a:spcPct val="107000"/>
              </a:lnSpc>
              <a:spcBef>
                <a:spcPts val="0"/>
              </a:spcBef>
              <a:spcAft>
                <a:spcPts val="800"/>
              </a:spcAft>
              <a:buNone/>
            </a:pPr>
            <a:r>
              <a:rPr lang="en-US" sz="1900" dirty="0">
                <a:effectLst/>
                <a:latin typeface="Arial" panose="020B0604020202020204" pitchFamily="34" charset="0"/>
                <a:ea typeface="Calibri" panose="020F0502020204030204" pitchFamily="34" charset="0"/>
                <a:cs typeface="Arial" panose="020B0604020202020204" pitchFamily="34" charset="0"/>
              </a:rPr>
              <a:t>This standard is most commonly utilized prior to a criminal trial and are most often at issue when responding to motions to suppress evidence. Preliminary hearings also involve a determination of probable cause and search warrants are issued using a probable cause standard.</a:t>
            </a:r>
          </a:p>
          <a:p>
            <a:pPr marL="0" marR="0" indent="0">
              <a:lnSpc>
                <a:spcPct val="107000"/>
              </a:lnSpc>
              <a:spcBef>
                <a:spcPts val="0"/>
              </a:spcBef>
              <a:spcAft>
                <a:spcPts val="800"/>
              </a:spcAft>
              <a:buNone/>
            </a:pPr>
            <a:r>
              <a:rPr lang="en-US" sz="1900" b="1" dirty="0">
                <a:effectLst/>
                <a:latin typeface="Arial" panose="020B0604020202020204" pitchFamily="34" charset="0"/>
                <a:ea typeface="Calibri" panose="020F0502020204030204" pitchFamily="34" charset="0"/>
                <a:cs typeface="Arial" panose="020B0604020202020204" pitchFamily="34" charset="0"/>
              </a:rPr>
              <a:t> Substantial Evidence</a:t>
            </a:r>
            <a:endParaRPr lang="en-US" sz="1900" dirty="0">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900" dirty="0">
                <a:effectLst/>
                <a:latin typeface="Arial" panose="020B0604020202020204" pitchFamily="34" charset="0"/>
                <a:ea typeface="Calibri" panose="020F0502020204030204" pitchFamily="34" charset="0"/>
                <a:cs typeface="Arial" panose="020B0604020202020204" pitchFamily="34" charset="0"/>
              </a:rPr>
              <a:t>This standard falls between probable cause and preponderance of the evidence and requires more than a “mere scintilla of evidence.” Substantial evidence is “such relevant evidence as a reasonable mind might accept as adequate to support a conclusion.” (Richardson v. Perales, 402 U.S. 389 (1971).)</a:t>
            </a:r>
          </a:p>
          <a:p>
            <a:pPr marL="0" marR="0" indent="0">
              <a:lnSpc>
                <a:spcPct val="107000"/>
              </a:lnSpc>
              <a:spcBef>
                <a:spcPts val="0"/>
              </a:spcBef>
              <a:spcAft>
                <a:spcPts val="800"/>
              </a:spcAft>
              <a:buNone/>
            </a:pPr>
            <a:r>
              <a:rPr lang="en-US" sz="1900" dirty="0">
                <a:effectLst/>
                <a:latin typeface="Arial" panose="020B0604020202020204" pitchFamily="34" charset="0"/>
                <a:ea typeface="Calibri" panose="020F0502020204030204" pitchFamily="34" charset="0"/>
                <a:cs typeface="Arial" panose="020B0604020202020204" pitchFamily="34" charset="0"/>
              </a:rPr>
              <a:t> </a:t>
            </a:r>
            <a:r>
              <a:rPr lang="en-US" sz="1900" b="1" dirty="0">
                <a:effectLst/>
                <a:latin typeface="Arial" panose="020B0604020202020204" pitchFamily="34" charset="0"/>
                <a:ea typeface="Calibri" panose="020F0502020204030204" pitchFamily="34" charset="0"/>
                <a:cs typeface="Arial" panose="020B0604020202020204" pitchFamily="34" charset="0"/>
              </a:rPr>
              <a:t>Preponderance of the Evidence</a:t>
            </a:r>
            <a:endParaRPr lang="en-US" sz="1900" dirty="0">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900" dirty="0">
                <a:effectLst/>
                <a:latin typeface="Arial" panose="020B0604020202020204" pitchFamily="34" charset="0"/>
                <a:ea typeface="Calibri" panose="020F0502020204030204" pitchFamily="34" charset="0"/>
                <a:cs typeface="Arial" panose="020B0604020202020204" pitchFamily="34" charset="0"/>
              </a:rPr>
              <a:t>The preponderance-of-the-evidence standard is utilized for most civil lawsuits.  Preponderance of the evidence is met if the decision-maker believes the evidence shows the person charged is more likely than not—more than 50% likely to be—responsible.</a:t>
            </a:r>
          </a:p>
          <a:p>
            <a:pPr marL="0" marR="0" indent="0">
              <a:lnSpc>
                <a:spcPct val="107000"/>
              </a:lnSpc>
              <a:spcBef>
                <a:spcPts val="0"/>
              </a:spcBef>
              <a:spcAft>
                <a:spcPts val="800"/>
              </a:spcAft>
              <a:buNone/>
            </a:pPr>
            <a:r>
              <a:rPr lang="en-US" sz="1900" b="1" dirty="0">
                <a:effectLst/>
                <a:latin typeface="Arial" panose="020B0604020202020204" pitchFamily="34" charset="0"/>
                <a:ea typeface="Calibri" panose="020F0502020204030204" pitchFamily="34" charset="0"/>
                <a:cs typeface="Arial" panose="020B0604020202020204" pitchFamily="34" charset="0"/>
              </a:rPr>
              <a:t>Clear and Convincing Evidence</a:t>
            </a:r>
            <a:endParaRPr lang="en-US" sz="1900" dirty="0">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900" dirty="0">
                <a:effectLst/>
                <a:latin typeface="Arial" panose="020B0604020202020204" pitchFamily="34" charset="0"/>
                <a:ea typeface="Calibri" panose="020F0502020204030204" pitchFamily="34" charset="0"/>
                <a:cs typeface="Arial" panose="020B0604020202020204" pitchFamily="34" charset="0"/>
              </a:rPr>
              <a:t>The clear-and-convincing-evidence standard goes by descriptions such as “clear, cogent, unequivocal, satisfactory, convincing” evidence. “Clear and convincing” means the evidence is highly and substantially more likely to be true than untrue; the decision-maker must have an abiding conviction that the truth of the factual contention is highly probable. This standard requires that the evidence show that it is highly probable or probably certain that the thing alleged has occurred. </a:t>
            </a:r>
          </a:p>
          <a:p>
            <a:pPr marL="0" marR="0" indent="0">
              <a:lnSpc>
                <a:spcPct val="107000"/>
              </a:lnSpc>
              <a:spcBef>
                <a:spcPts val="0"/>
              </a:spcBef>
              <a:spcAft>
                <a:spcPts val="800"/>
              </a:spcAft>
              <a:buNone/>
            </a:pPr>
            <a:r>
              <a:rPr lang="en-US" sz="1900" b="1" dirty="0">
                <a:effectLst/>
                <a:latin typeface="Arial" panose="020B0604020202020204" pitchFamily="34" charset="0"/>
                <a:ea typeface="Calibri" panose="020F0502020204030204" pitchFamily="34" charset="0"/>
                <a:cs typeface="Arial" panose="020B0604020202020204" pitchFamily="34" charset="0"/>
              </a:rPr>
              <a:t>Beyond a Reasonable Doubt</a:t>
            </a:r>
            <a:endParaRPr lang="en-US" sz="1900" dirty="0">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900" dirty="0">
                <a:effectLst/>
                <a:latin typeface="Arial" panose="020B0604020202020204" pitchFamily="34" charset="0"/>
                <a:ea typeface="Calibri" panose="020F0502020204030204" pitchFamily="34" charset="0"/>
                <a:cs typeface="Arial" panose="020B0604020202020204" pitchFamily="34" charset="0"/>
              </a:rPr>
              <a:t>”Beyond a reasonable doubt” is the highest legal standard. This is the standard the U.S. Constitution requires the government to meet in order to prove a defendant guilty of a crime. (In re Winship, 397 U.S. 358, 364 (1970).) The evidence must be so convincing that no reasonable person would ever question the defendant’s guilt. The standard requires that the evidence offer no logical explanation or conclusion other than that the defendant committed the crime. This highest of standards requires—after consideration of all facts—only one logical conclusion: that the defendant is indeed guilty. Courts sometimes describe this level of confidence in a verdict as a moral certainty.</a:t>
            </a:r>
          </a:p>
          <a:p>
            <a:endParaRPr lang="en-US" dirty="0"/>
          </a:p>
        </p:txBody>
      </p:sp>
    </p:spTree>
    <p:extLst>
      <p:ext uri="{BB962C8B-B14F-4D97-AF65-F5344CB8AC3E}">
        <p14:creationId xmlns:p14="http://schemas.microsoft.com/office/powerpoint/2010/main" val="638960651"/>
      </p:ext>
    </p:extLst>
  </p:cSld>
  <p:clrMapOvr>
    <a:masterClrMapping/>
  </p:clrMapOvr>
</p:sld>
</file>

<file path=ppt/theme/theme1.xml><?xml version="1.0" encoding="utf-8"?>
<a:theme xmlns:a="http://schemas.openxmlformats.org/drawingml/2006/main" name="Frame">
  <a:themeElements>
    <a:clrScheme name="Old Dominion">
      <a:dk1>
        <a:srgbClr val="003057"/>
      </a:dk1>
      <a:lt1>
        <a:srgbClr val="FFFFFF"/>
      </a:lt1>
      <a:dk2>
        <a:srgbClr val="9EA4A9"/>
      </a:dk2>
      <a:lt2>
        <a:srgbClr val="9EA4A9"/>
      </a:lt2>
      <a:accent1>
        <a:srgbClr val="5BC2E7"/>
      </a:accent1>
      <a:accent2>
        <a:srgbClr val="003057"/>
      </a:accent2>
      <a:accent3>
        <a:srgbClr val="003057"/>
      </a:accent3>
      <a:accent4>
        <a:srgbClr val="003057"/>
      </a:accent4>
      <a:accent5>
        <a:srgbClr val="003057"/>
      </a:accent5>
      <a:accent6>
        <a:srgbClr val="003057"/>
      </a:accent6>
      <a:hlink>
        <a:srgbClr val="5BC2E7"/>
      </a:hlink>
      <a:folHlink>
        <a:srgbClr val="5BC2E7"/>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17350</TotalTime>
  <Words>2468</Words>
  <Application>Microsoft Office PowerPoint</Application>
  <PresentationFormat>Widescreen</PresentationFormat>
  <Paragraphs>244</Paragraphs>
  <Slides>32</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Corbel</vt:lpstr>
      <vt:lpstr>Roboto</vt:lpstr>
      <vt:lpstr>Wingdings 2</vt:lpstr>
      <vt:lpstr>Frame</vt:lpstr>
      <vt:lpstr>Title IX Investigations  and  Relevance  </vt:lpstr>
      <vt:lpstr>What is the Purpose of an Investigation?</vt:lpstr>
      <vt:lpstr>What are the General  Principles of an Investigation?</vt:lpstr>
      <vt:lpstr>Burden of Gathering Evidence </vt:lpstr>
      <vt:lpstr>Role of the University; Goal of the Investigative Mission  </vt:lpstr>
      <vt:lpstr>Investigation Requirements Right to Inspect Evidence   106.45(b)(5)(vi)  </vt:lpstr>
      <vt:lpstr>Final Investigative Report 106.45(b)(5)(vii) </vt:lpstr>
      <vt:lpstr>Right to Discuss Allegations and Gather Evidence   106.45(b)(5)(iii)  </vt:lpstr>
      <vt:lpstr>Standards of  Proof   </vt:lpstr>
      <vt:lpstr>Relevance Defined in Legal Terms</vt:lpstr>
      <vt:lpstr>Relevance Defined in General  Terms</vt:lpstr>
      <vt:lpstr>What is Inculpatory Evidence?</vt:lpstr>
      <vt:lpstr>What is Exculpatory Evidence?</vt:lpstr>
      <vt:lpstr>Who determines the facts of the case?</vt:lpstr>
      <vt:lpstr>Who determines the facts of the case in criminal cases?</vt:lpstr>
      <vt:lpstr>Who determines the facts of the case in civil cases?</vt:lpstr>
      <vt:lpstr>Who determines the facts of the case in Title IX Student Conduct cases?</vt:lpstr>
      <vt:lpstr>Relevancy Determination Process</vt:lpstr>
      <vt:lpstr>Relevancy Determination Process: Pro Tip</vt:lpstr>
      <vt:lpstr>Applying the Relevancy Determination Process   Scenario A</vt:lpstr>
      <vt:lpstr>Applying the Relevancy Determination Process   Scenario B</vt:lpstr>
      <vt:lpstr>Title IX  Rape Shield  Protections</vt:lpstr>
      <vt:lpstr>Title IX  Rape Shield  Protections Continued</vt:lpstr>
      <vt:lpstr>Title IX  Rape Shield  Exceptions</vt:lpstr>
      <vt:lpstr>Title IX  Rape Shield  Protections Relevancy Analysis Process</vt:lpstr>
      <vt:lpstr>Applying the Title IX  Rape Shield  Protections Relevancy Analysis  Process</vt:lpstr>
      <vt:lpstr>Applying the Relevancy Determination Process   Scenario C</vt:lpstr>
      <vt:lpstr>Applying the Relevancy Determination Process   Scenario D</vt:lpstr>
      <vt:lpstr>Why Does Relevance Matter?</vt:lpstr>
      <vt:lpstr>Summary </vt:lpstr>
      <vt:lpstr>Summary- Continued</vt:lpstr>
      <vt:lpstr>Thank You</vt:lpstr>
    </vt:vector>
  </TitlesOfParts>
  <Company>University of Florida Division of Housing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Parrott</dc:creator>
  <cp:lastModifiedBy>Horrar,David Paul</cp:lastModifiedBy>
  <cp:revision>181</cp:revision>
  <cp:lastPrinted>2020-03-11T16:45:49Z</cp:lastPrinted>
  <dcterms:created xsi:type="dcterms:W3CDTF">2017-12-18T14:27:36Z</dcterms:created>
  <dcterms:modified xsi:type="dcterms:W3CDTF">2021-02-18T16:59:08Z</dcterms:modified>
</cp:coreProperties>
</file>